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sldIdLst>
    <p:sldId id="361" r:id="rId2"/>
    <p:sldId id="256" r:id="rId3"/>
    <p:sldId id="257" r:id="rId4"/>
    <p:sldId id="260" r:id="rId5"/>
    <p:sldId id="258" r:id="rId6"/>
    <p:sldId id="314" r:id="rId7"/>
    <p:sldId id="364" r:id="rId8"/>
    <p:sldId id="363" r:id="rId9"/>
    <p:sldId id="339" r:id="rId10"/>
    <p:sldId id="345" r:id="rId11"/>
    <p:sldId id="377" r:id="rId12"/>
    <p:sldId id="378" r:id="rId13"/>
    <p:sldId id="388" r:id="rId14"/>
    <p:sldId id="381" r:id="rId15"/>
    <p:sldId id="357" r:id="rId16"/>
    <p:sldId id="341" r:id="rId17"/>
    <p:sldId id="382" r:id="rId18"/>
    <p:sldId id="371" r:id="rId19"/>
    <p:sldId id="366" r:id="rId20"/>
    <p:sldId id="375" r:id="rId21"/>
    <p:sldId id="379" r:id="rId22"/>
    <p:sldId id="365" r:id="rId23"/>
    <p:sldId id="320" r:id="rId24"/>
    <p:sldId id="374" r:id="rId25"/>
    <p:sldId id="367" r:id="rId26"/>
    <p:sldId id="372" r:id="rId27"/>
    <p:sldId id="368" r:id="rId28"/>
    <p:sldId id="340" r:id="rId29"/>
    <p:sldId id="369" r:id="rId30"/>
    <p:sldId id="385" r:id="rId31"/>
    <p:sldId id="383" r:id="rId32"/>
    <p:sldId id="380" r:id="rId33"/>
    <p:sldId id="386" r:id="rId34"/>
    <p:sldId id="384" r:id="rId35"/>
    <p:sldId id="387" r:id="rId36"/>
    <p:sldId id="389" r:id="rId37"/>
    <p:sldId id="342" r:id="rId38"/>
    <p:sldId id="321" r:id="rId39"/>
    <p:sldId id="346" r:id="rId40"/>
    <p:sldId id="347" r:id="rId41"/>
    <p:sldId id="353" r:id="rId42"/>
    <p:sldId id="348" r:id="rId43"/>
    <p:sldId id="350" r:id="rId44"/>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6">
          <p15:clr>
            <a:srgbClr val="A4A3A4"/>
          </p15:clr>
        </p15:guide>
        <p15:guide id="2" pos="293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0"/>
    <a:srgbClr val="A0CFED"/>
    <a:srgbClr val="3964EE"/>
    <a:srgbClr val="E0E0E0"/>
    <a:srgbClr val="EFEF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97" autoAdjust="0"/>
    <p:restoredTop sz="94643"/>
  </p:normalViewPr>
  <p:slideViewPr>
    <p:cSldViewPr snapToGrid="0" snapToObjects="1" showGuides="1">
      <p:cViewPr varScale="1">
        <p:scale>
          <a:sx n="160" d="100"/>
          <a:sy n="160" d="100"/>
        </p:scale>
        <p:origin x="256" y="168"/>
      </p:cViewPr>
      <p:guideLst>
        <p:guide orient="horz" pos="1636"/>
        <p:guide pos="293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429983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3140338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3370783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2013344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1287761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439530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1183413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1906647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77255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1609955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3823327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307639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156490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523269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02449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055371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1190136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8038812" y="166247"/>
            <a:ext cx="860129" cy="272630"/>
          </a:xfrm>
          <a:prstGeom prst="rect">
            <a:avLst/>
          </a:prstGeom>
        </p:spPr>
      </p:pic>
      <p:pic>
        <p:nvPicPr>
          <p:cNvPr id="3" name="图片 2" descr="未标题-2.png"/>
          <p:cNvPicPr>
            <a:picLocks noChangeAspect="1"/>
          </p:cNvPicPr>
          <p:nvPr userDrawn="1"/>
        </p:nvPicPr>
        <p:blipFill rotWithShape="1">
          <a:blip r:embed="rId3">
            <a:extLst>
              <a:ext uri="{28A0092B-C50C-407E-A947-70E740481C1C}">
                <a14:useLocalDpi xmlns:a14="http://schemas.microsoft.com/office/drawing/2010/main" val="0"/>
              </a:ext>
            </a:extLst>
          </a:blip>
          <a:srcRect t="18699" b="18969"/>
          <a:stretch>
            <a:fillRect/>
          </a:stretch>
        </p:blipFill>
        <p:spPr>
          <a:xfrm>
            <a:off x="370030" y="-43618"/>
            <a:ext cx="8310066" cy="517978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8404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75512-16EF-CC44-A5E8-D6922E56713A}"/>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3F2810C1-6275-A34E-88D7-C199FD24201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7E0400BF-E0D6-5746-A53A-3217D539EB06}"/>
              </a:ext>
            </a:extLst>
          </p:cNvPr>
          <p:cNvSpPr>
            <a:spLocks noGrp="1"/>
          </p:cNvSpPr>
          <p:nvPr>
            <p:ph type="dt" sz="half" idx="10"/>
          </p:nvPr>
        </p:nvSpPr>
        <p:spPr/>
        <p:txBody>
          <a:bodyPr/>
          <a:lstStyle/>
          <a:p>
            <a:fld id="{793A33EE-4ED3-2841-A5EA-A914BFD4E812}" type="datetimeFigureOut">
              <a:rPr kumimoji="1" lang="zh-CN" altLang="en-US" smtClean="0"/>
              <a:t>2021/5/18</a:t>
            </a:fld>
            <a:endParaRPr kumimoji="1" lang="zh-CN" altLang="en-US"/>
          </a:p>
        </p:txBody>
      </p:sp>
      <p:sp>
        <p:nvSpPr>
          <p:cNvPr id="5" name="页脚占位符 4">
            <a:extLst>
              <a:ext uri="{FF2B5EF4-FFF2-40B4-BE49-F238E27FC236}">
                <a16:creationId xmlns:a16="http://schemas.microsoft.com/office/drawing/2014/main" id="{0FEEB294-ECB3-7F48-B36E-31CBE19BC42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FB30034-97AB-B842-A92C-3D4A2ACB5C2D}"/>
              </a:ext>
            </a:extLst>
          </p:cNvPr>
          <p:cNvSpPr>
            <a:spLocks noGrp="1"/>
          </p:cNvSpPr>
          <p:nvPr>
            <p:ph type="sldNum" sz="quarter" idx="12"/>
          </p:nvPr>
        </p:nvSpPr>
        <p:spPr/>
        <p:txBody>
          <a:bodyPr/>
          <a:lstStyle/>
          <a:p>
            <a:fld id="{65A9EF62-FDDE-BC4E-94E7-AE406365CDD3}" type="slidenum">
              <a:rPr kumimoji="1" lang="zh-CN" altLang="en-US" smtClean="0"/>
              <a:t>‹#›</a:t>
            </a:fld>
            <a:endParaRPr kumimoji="1" lang="zh-CN" altLang="en-US"/>
          </a:p>
        </p:txBody>
      </p:sp>
    </p:spTree>
    <p:extLst>
      <p:ext uri="{BB962C8B-B14F-4D97-AF65-F5344CB8AC3E}">
        <p14:creationId xmlns:p14="http://schemas.microsoft.com/office/powerpoint/2010/main" val="3191685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8038812" y="166247"/>
            <a:ext cx="860129" cy="272630"/>
          </a:xfrm>
          <a:prstGeom prst="rect">
            <a:avLst/>
          </a:prstGeom>
        </p:spPr>
      </p:pic>
      <p:pic>
        <p:nvPicPr>
          <p:cNvPr id="6" name="图片 5" descr="123.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8806" y="0"/>
            <a:ext cx="4097538" cy="51435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descr="09.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968" cy="5143500"/>
          </a:xfrm>
          <a:prstGeom prst="rect">
            <a:avLst/>
          </a:prstGeom>
        </p:spPr>
      </p:pic>
      <p:pic>
        <p:nvPicPr>
          <p:cNvPr id="5" name="图片 4"/>
          <p:cNvPicPr>
            <a:picLocks noChangeAspect="1"/>
          </p:cNvPicPr>
          <p:nvPr userDrawn="1"/>
        </p:nvPicPr>
        <p:blipFill>
          <a:blip r:embed="rId3"/>
          <a:stretch>
            <a:fillRect/>
          </a:stretch>
        </p:blipFill>
        <p:spPr>
          <a:xfrm>
            <a:off x="8038812" y="166247"/>
            <a:ext cx="860129" cy="27263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8038812" y="166247"/>
            <a:ext cx="860129" cy="272630"/>
          </a:xfrm>
          <a:prstGeom prst="rect">
            <a:avLst/>
          </a:prstGeom>
        </p:spPr>
      </p:pic>
      <p:pic>
        <p:nvPicPr>
          <p:cNvPr id="2" name="图片 1" descr="9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5000028" cy="12007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8038812" y="166247"/>
            <a:ext cx="860129" cy="272630"/>
          </a:xfrm>
          <a:prstGeom prst="rect">
            <a:avLst/>
          </a:prstGeom>
        </p:spPr>
      </p:pic>
      <p:pic>
        <p:nvPicPr>
          <p:cNvPr id="2" name="图片 1" descr="87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32974" y="1077243"/>
            <a:ext cx="5603892" cy="292342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emf"/><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0.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0.png"/><Relationship Id="rId21" Type="http://schemas.openxmlformats.org/officeDocument/2006/relationships/image" Target="../media/image29.png"/><Relationship Id="rId7" Type="http://schemas.openxmlformats.org/officeDocument/2006/relationships/image" Target="../media/image150.png"/><Relationship Id="rId12" Type="http://schemas.openxmlformats.org/officeDocument/2006/relationships/image" Target="../media/image20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140.png"/><Relationship Id="rId11" Type="http://schemas.openxmlformats.org/officeDocument/2006/relationships/image" Target="../media/image190.png"/><Relationship Id="rId24" Type="http://schemas.openxmlformats.org/officeDocument/2006/relationships/image" Target="../media/image32.png"/><Relationship Id="rId5" Type="http://schemas.openxmlformats.org/officeDocument/2006/relationships/image" Target="../media/image130.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0.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0.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s>
</file>

<file path=ppt/slides/_rels/slide19.xml.rels><?xml version="1.0" encoding="UTF-8" standalone="yes"?>
<Relationships xmlns="http://schemas.openxmlformats.org/package/2006/relationships"><Relationship Id="rId13" Type="http://schemas.openxmlformats.org/officeDocument/2006/relationships/image" Target="../media/image190.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7.emf"/><Relationship Id="rId21" Type="http://schemas.openxmlformats.org/officeDocument/2006/relationships/image" Target="../media/image27.png"/><Relationship Id="rId7" Type="http://schemas.openxmlformats.org/officeDocument/2006/relationships/image" Target="../media/image130.png"/><Relationship Id="rId12" Type="http://schemas.openxmlformats.org/officeDocument/2006/relationships/image" Target="../media/image180.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png"/><Relationship Id="rId2" Type="http://schemas.openxmlformats.org/officeDocument/2006/relationships/notesSlide" Target="../notesSlides/notesSlide5.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slideLayout" Target="../slideLayouts/slideLayout11.xml"/><Relationship Id="rId6" Type="http://schemas.openxmlformats.org/officeDocument/2006/relationships/image" Target="../media/image12.png"/><Relationship Id="rId11" Type="http://schemas.openxmlformats.org/officeDocument/2006/relationships/image" Target="../media/image170.png"/><Relationship Id="rId24" Type="http://schemas.openxmlformats.org/officeDocument/2006/relationships/image" Target="../media/image30.png"/><Relationship Id="rId32" Type="http://schemas.openxmlformats.org/officeDocument/2006/relationships/image" Target="../media/image38.png"/><Relationship Id="rId5" Type="http://schemas.openxmlformats.org/officeDocument/2006/relationships/image" Target="../media/image110.png"/><Relationship Id="rId15" Type="http://schemas.openxmlformats.org/officeDocument/2006/relationships/image" Target="../media/image210.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60.png"/><Relationship Id="rId19" Type="http://schemas.openxmlformats.org/officeDocument/2006/relationships/image" Target="../media/image25.png"/><Relationship Id="rId31" Type="http://schemas.openxmlformats.org/officeDocument/2006/relationships/image" Target="../media/image37.png"/><Relationship Id="rId4" Type="http://schemas.openxmlformats.org/officeDocument/2006/relationships/image" Target="../media/image100.png"/><Relationship Id="rId9" Type="http://schemas.openxmlformats.org/officeDocument/2006/relationships/image" Target="../media/image150.png"/><Relationship Id="rId14" Type="http://schemas.openxmlformats.org/officeDocument/2006/relationships/image" Target="../media/image20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8" Type="http://schemas.openxmlformats.org/officeDocument/2006/relationships/image" Target="../media/image140.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3" Type="http://schemas.openxmlformats.org/officeDocument/2006/relationships/image" Target="../media/image190.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7.emf"/><Relationship Id="rId21" Type="http://schemas.openxmlformats.org/officeDocument/2006/relationships/image" Target="../media/image27.png"/><Relationship Id="rId7" Type="http://schemas.openxmlformats.org/officeDocument/2006/relationships/image" Target="../media/image130.png"/><Relationship Id="rId12" Type="http://schemas.openxmlformats.org/officeDocument/2006/relationships/image" Target="../media/image180.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png"/><Relationship Id="rId2" Type="http://schemas.openxmlformats.org/officeDocument/2006/relationships/notesSlide" Target="../notesSlides/notesSlide6.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slideLayout" Target="../slideLayouts/slideLayout11.xml"/><Relationship Id="rId6" Type="http://schemas.openxmlformats.org/officeDocument/2006/relationships/image" Target="../media/image12.png"/><Relationship Id="rId11" Type="http://schemas.openxmlformats.org/officeDocument/2006/relationships/image" Target="../media/image170.png"/><Relationship Id="rId24" Type="http://schemas.openxmlformats.org/officeDocument/2006/relationships/image" Target="../media/image30.png"/><Relationship Id="rId32" Type="http://schemas.openxmlformats.org/officeDocument/2006/relationships/image" Target="../media/image38.png"/><Relationship Id="rId5" Type="http://schemas.openxmlformats.org/officeDocument/2006/relationships/image" Target="../media/image110.png"/><Relationship Id="rId15" Type="http://schemas.openxmlformats.org/officeDocument/2006/relationships/image" Target="../media/image210.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60.png"/><Relationship Id="rId19" Type="http://schemas.openxmlformats.org/officeDocument/2006/relationships/image" Target="../media/image25.png"/><Relationship Id="rId31" Type="http://schemas.openxmlformats.org/officeDocument/2006/relationships/image" Target="../media/image37.png"/><Relationship Id="rId4" Type="http://schemas.openxmlformats.org/officeDocument/2006/relationships/image" Target="../media/image100.png"/><Relationship Id="rId9" Type="http://schemas.openxmlformats.org/officeDocument/2006/relationships/image" Target="../media/image150.png"/><Relationship Id="rId14" Type="http://schemas.openxmlformats.org/officeDocument/2006/relationships/image" Target="../media/image20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8" Type="http://schemas.openxmlformats.org/officeDocument/2006/relationships/image" Target="../media/image140.png"/></Relationships>
</file>

<file path=ppt/slides/_rels/slide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0.png"/><Relationship Id="rId1" Type="http://schemas.openxmlformats.org/officeDocument/2006/relationships/slideLayout" Target="../slideLayouts/slideLayout11.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3" Type="http://schemas.openxmlformats.org/officeDocument/2006/relationships/image" Target="../media/image190.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7.emf"/><Relationship Id="rId21" Type="http://schemas.openxmlformats.org/officeDocument/2006/relationships/image" Target="../media/image27.png"/><Relationship Id="rId7" Type="http://schemas.openxmlformats.org/officeDocument/2006/relationships/image" Target="../media/image130.png"/><Relationship Id="rId12" Type="http://schemas.openxmlformats.org/officeDocument/2006/relationships/image" Target="../media/image180.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png"/><Relationship Id="rId2" Type="http://schemas.openxmlformats.org/officeDocument/2006/relationships/notesSlide" Target="../notesSlides/notesSlide7.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slideLayout" Target="../slideLayouts/slideLayout11.xml"/><Relationship Id="rId6" Type="http://schemas.openxmlformats.org/officeDocument/2006/relationships/image" Target="../media/image12.png"/><Relationship Id="rId11" Type="http://schemas.openxmlformats.org/officeDocument/2006/relationships/image" Target="../media/image170.png"/><Relationship Id="rId24" Type="http://schemas.openxmlformats.org/officeDocument/2006/relationships/image" Target="../media/image30.png"/><Relationship Id="rId32" Type="http://schemas.openxmlformats.org/officeDocument/2006/relationships/image" Target="../media/image38.png"/><Relationship Id="rId5" Type="http://schemas.openxmlformats.org/officeDocument/2006/relationships/image" Target="../media/image110.png"/><Relationship Id="rId15" Type="http://schemas.openxmlformats.org/officeDocument/2006/relationships/image" Target="../media/image210.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60.png"/><Relationship Id="rId19" Type="http://schemas.openxmlformats.org/officeDocument/2006/relationships/image" Target="../media/image25.png"/><Relationship Id="rId31" Type="http://schemas.openxmlformats.org/officeDocument/2006/relationships/image" Target="../media/image37.png"/><Relationship Id="rId4" Type="http://schemas.openxmlformats.org/officeDocument/2006/relationships/image" Target="../media/image100.png"/><Relationship Id="rId9" Type="http://schemas.openxmlformats.org/officeDocument/2006/relationships/image" Target="../media/image150.png"/><Relationship Id="rId14" Type="http://schemas.openxmlformats.org/officeDocument/2006/relationships/image" Target="../media/image20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8" Type="http://schemas.openxmlformats.org/officeDocument/2006/relationships/image" Target="../media/image140.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7.emf"/><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notesSlide" Target="../notesSlides/notesSlide8.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11.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68.tiff"/></Relationships>
</file>

<file path=ppt/slides/_rels/slide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71.tiff"/></Relationships>
</file>

<file path=ppt/slides/_rels/slide3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72.tiff"/></Relationships>
</file>

<file path=ppt/slides/_rels/slide3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73.tiff"/></Relationships>
</file>

<file path=ppt/slides/_rels/slide3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74.png"/><Relationship Id="rId1" Type="http://schemas.openxmlformats.org/officeDocument/2006/relationships/slideLayout" Target="../slideLayouts/slideLayout11.xml"/><Relationship Id="rId4" Type="http://schemas.openxmlformats.org/officeDocument/2006/relationships/image" Target="../media/image75.tiff"/></Relationships>
</file>

<file path=ppt/slides/_rels/slide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emf"/><Relationship Id="rId1" Type="http://schemas.openxmlformats.org/officeDocument/2006/relationships/slideLayout" Target="../slideLayouts/slideLayout11.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B1D619-4CC1-F54D-B29E-AC885AA4CAF8}"/>
              </a:ext>
            </a:extLst>
          </p:cNvPr>
          <p:cNvSpPr txBox="1"/>
          <p:nvPr/>
        </p:nvSpPr>
        <p:spPr>
          <a:xfrm>
            <a:off x="1585151" y="95244"/>
            <a:ext cx="6639978" cy="523220"/>
          </a:xfrm>
          <a:prstGeom prst="rect">
            <a:avLst/>
          </a:prstGeom>
          <a:noFill/>
        </p:spPr>
        <p:txBody>
          <a:bodyPr wrap="square" rtlCol="0">
            <a:spAutoFit/>
          </a:bodyPr>
          <a:lstStyle/>
          <a:p>
            <a:pPr algn="ctr"/>
            <a:r>
              <a:rPr lang="en-US" altLang="zh-CN" sz="2800" dirty="0" err="1"/>
              <a:t>Secert</a:t>
            </a:r>
            <a:r>
              <a:rPr lang="en-US" altLang="zh-CN" sz="2800" dirty="0"/>
              <a:t>-garden</a:t>
            </a:r>
            <a:r>
              <a:rPr lang="zh-CN" altLang="en-US" sz="2800" dirty="0"/>
              <a:t> </a:t>
            </a:r>
            <a:r>
              <a:rPr lang="en-US" altLang="zh-CN" sz="2800" dirty="0"/>
              <a:t>–</a:t>
            </a:r>
            <a:r>
              <a:rPr lang="zh-CN" altLang="en-US" sz="2800" dirty="0"/>
              <a:t> 你值得拥有</a:t>
            </a:r>
            <a:endParaRPr lang="en-US" altLang="zh-CN" sz="2800" dirty="0"/>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3"/>
          <a:stretch>
            <a:fillRect/>
          </a:stretch>
        </p:blipFill>
        <p:spPr>
          <a:xfrm>
            <a:off x="8031927" y="221221"/>
            <a:ext cx="871928" cy="271266"/>
          </a:xfrm>
          <a:prstGeom prst="rect">
            <a:avLst/>
          </a:prstGeom>
        </p:spPr>
      </p:pic>
      <p:sp>
        <p:nvSpPr>
          <p:cNvPr id="8" name="文本框 7">
            <a:extLst>
              <a:ext uri="{FF2B5EF4-FFF2-40B4-BE49-F238E27FC236}">
                <a16:creationId xmlns:a16="http://schemas.microsoft.com/office/drawing/2014/main" id="{1D87ABEB-FA75-634A-AB0E-FE978E09EF7D}"/>
              </a:ext>
            </a:extLst>
          </p:cNvPr>
          <p:cNvSpPr txBox="1"/>
          <p:nvPr/>
        </p:nvSpPr>
        <p:spPr>
          <a:xfrm>
            <a:off x="354206" y="4753888"/>
            <a:ext cx="3274679" cy="276999"/>
          </a:xfrm>
          <a:prstGeom prst="rect">
            <a:avLst/>
          </a:prstGeom>
          <a:noFill/>
        </p:spPr>
        <p:txBody>
          <a:bodyPr wrap="none" rtlCol="0">
            <a:spAutoFit/>
          </a:bodyPr>
          <a:lstStyle/>
          <a:p>
            <a:r>
              <a:rPr kumimoji="1" lang="en" altLang="zh-CN" sz="1200" dirty="0"/>
              <a:t>http://</a:t>
            </a:r>
            <a:r>
              <a:rPr kumimoji="1" lang="en" altLang="zh-CN" sz="1200" dirty="0" err="1"/>
              <a:t>gitlab.baidu.com</a:t>
            </a:r>
            <a:r>
              <a:rPr kumimoji="1" lang="en" altLang="zh-CN" sz="1200" dirty="0"/>
              <a:t>/</a:t>
            </a:r>
            <a:r>
              <a:rPr kumimoji="1" lang="en" altLang="zh-CN" sz="1200" dirty="0" err="1"/>
              <a:t>wangderui</a:t>
            </a:r>
            <a:r>
              <a:rPr kumimoji="1" lang="en" altLang="zh-CN" sz="1200" dirty="0"/>
              <a:t>/secret-garden</a:t>
            </a:r>
            <a:endParaRPr kumimoji="1" lang="zh-CN" altLang="en-US" sz="1200" dirty="0"/>
          </a:p>
        </p:txBody>
      </p:sp>
      <p:pic>
        <p:nvPicPr>
          <p:cNvPr id="10" name="图片 9">
            <a:extLst>
              <a:ext uri="{FF2B5EF4-FFF2-40B4-BE49-F238E27FC236}">
                <a16:creationId xmlns:a16="http://schemas.microsoft.com/office/drawing/2014/main" id="{1DA50BD6-5F85-914E-91B5-54026022F720}"/>
              </a:ext>
            </a:extLst>
          </p:cNvPr>
          <p:cNvPicPr>
            <a:picLocks noChangeAspect="1"/>
          </p:cNvPicPr>
          <p:nvPr/>
        </p:nvPicPr>
        <p:blipFill>
          <a:blip r:embed="rId4"/>
          <a:stretch>
            <a:fillRect/>
          </a:stretch>
        </p:blipFill>
        <p:spPr>
          <a:xfrm>
            <a:off x="1682198" y="1201741"/>
            <a:ext cx="2538598" cy="2968869"/>
          </a:xfrm>
          <a:prstGeom prst="rect">
            <a:avLst/>
          </a:prstGeom>
        </p:spPr>
      </p:pic>
      <p:sp>
        <p:nvSpPr>
          <p:cNvPr id="11" name="文本框 10">
            <a:extLst>
              <a:ext uri="{FF2B5EF4-FFF2-40B4-BE49-F238E27FC236}">
                <a16:creationId xmlns:a16="http://schemas.microsoft.com/office/drawing/2014/main" id="{976FA7C9-9EE6-8D4A-9DA5-DD743CA92D40}"/>
              </a:ext>
            </a:extLst>
          </p:cNvPr>
          <p:cNvSpPr txBox="1"/>
          <p:nvPr/>
        </p:nvSpPr>
        <p:spPr>
          <a:xfrm>
            <a:off x="5926015" y="2611315"/>
            <a:ext cx="1696298" cy="369332"/>
          </a:xfrm>
          <a:prstGeom prst="rect">
            <a:avLst/>
          </a:prstGeom>
          <a:noFill/>
        </p:spPr>
        <p:txBody>
          <a:bodyPr wrap="none" rtlCol="0">
            <a:spAutoFit/>
          </a:bodyPr>
          <a:lstStyle/>
          <a:p>
            <a:r>
              <a:rPr kumimoji="1" lang="zh-CN" altLang="en-US" dirty="0"/>
              <a:t>群号：</a:t>
            </a:r>
            <a:r>
              <a:rPr kumimoji="1" lang="en-US" altLang="zh-CN" dirty="0"/>
              <a:t>4306941</a:t>
            </a:r>
            <a:endParaRPr kumimoji="1" lang="zh-CN" altLang="en-US" dirty="0"/>
          </a:p>
        </p:txBody>
      </p:sp>
    </p:spTree>
    <p:extLst>
      <p:ext uri="{BB962C8B-B14F-4D97-AF65-F5344CB8AC3E}">
        <p14:creationId xmlns:p14="http://schemas.microsoft.com/office/powerpoint/2010/main" val="158692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B1D619-4CC1-F54D-B29E-AC885AA4CAF8}"/>
              </a:ext>
            </a:extLst>
          </p:cNvPr>
          <p:cNvSpPr txBox="1"/>
          <p:nvPr/>
        </p:nvSpPr>
        <p:spPr>
          <a:xfrm>
            <a:off x="1283765" y="339536"/>
            <a:ext cx="6639978" cy="523220"/>
          </a:xfrm>
          <a:prstGeom prst="rect">
            <a:avLst/>
          </a:prstGeom>
          <a:noFill/>
        </p:spPr>
        <p:txBody>
          <a:bodyPr wrap="square" rtlCol="0">
            <a:spAutoFit/>
          </a:bodyPr>
          <a:lstStyle/>
          <a:p>
            <a:pPr algn="ctr"/>
            <a:r>
              <a:rPr lang="zh-CN" altLang="en-US" sz="2800" dirty="0"/>
              <a:t>命名实体识别简介</a:t>
            </a:r>
            <a:endParaRPr lang="en-US" altLang="zh-CN" sz="2800" dirty="0"/>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2"/>
          <a:stretch>
            <a:fillRect/>
          </a:stretch>
        </p:blipFill>
        <p:spPr>
          <a:xfrm>
            <a:off x="8031927" y="221221"/>
            <a:ext cx="871928" cy="271266"/>
          </a:xfrm>
          <a:prstGeom prst="rect">
            <a:avLst/>
          </a:prstGeom>
        </p:spPr>
      </p:pic>
      <p:sp>
        <p:nvSpPr>
          <p:cNvPr id="3" name="文本框 2">
            <a:extLst>
              <a:ext uri="{FF2B5EF4-FFF2-40B4-BE49-F238E27FC236}">
                <a16:creationId xmlns:a16="http://schemas.microsoft.com/office/drawing/2014/main" id="{51AF7B9C-B377-214A-B71E-78B545DB5BB2}"/>
              </a:ext>
            </a:extLst>
          </p:cNvPr>
          <p:cNvSpPr txBox="1"/>
          <p:nvPr/>
        </p:nvSpPr>
        <p:spPr>
          <a:xfrm>
            <a:off x="2388066" y="1080527"/>
            <a:ext cx="4288353" cy="338554"/>
          </a:xfrm>
          <a:prstGeom prst="rect">
            <a:avLst/>
          </a:prstGeom>
          <a:noFill/>
        </p:spPr>
        <p:txBody>
          <a:bodyPr wrap="none" rtlCol="0">
            <a:spAutoFit/>
          </a:bodyPr>
          <a:lstStyle/>
          <a:p>
            <a:r>
              <a:rPr kumimoji="1" lang="zh-CN" altLang="en-US" sz="1600" b="1" dirty="0"/>
              <a:t>从自然语言中抽取出实体或片段，并赋予类型</a:t>
            </a:r>
          </a:p>
        </p:txBody>
      </p:sp>
      <p:pic>
        <p:nvPicPr>
          <p:cNvPr id="8" name="图片 7">
            <a:extLst>
              <a:ext uri="{FF2B5EF4-FFF2-40B4-BE49-F238E27FC236}">
                <a16:creationId xmlns:a16="http://schemas.microsoft.com/office/drawing/2014/main" id="{13628AA5-A4D0-D444-B8EE-642E6FFF9865}"/>
              </a:ext>
            </a:extLst>
          </p:cNvPr>
          <p:cNvPicPr>
            <a:picLocks noChangeAspect="1"/>
          </p:cNvPicPr>
          <p:nvPr/>
        </p:nvPicPr>
        <p:blipFill>
          <a:blip r:embed="rId3"/>
          <a:stretch>
            <a:fillRect/>
          </a:stretch>
        </p:blipFill>
        <p:spPr>
          <a:xfrm>
            <a:off x="2170706" y="1765281"/>
            <a:ext cx="2815719" cy="3128576"/>
          </a:xfrm>
          <a:prstGeom prst="rect">
            <a:avLst/>
          </a:prstGeom>
        </p:spPr>
      </p:pic>
      <p:cxnSp>
        <p:nvCxnSpPr>
          <p:cNvPr id="13" name="直线箭头连接符 12">
            <a:extLst>
              <a:ext uri="{FF2B5EF4-FFF2-40B4-BE49-F238E27FC236}">
                <a16:creationId xmlns:a16="http://schemas.microsoft.com/office/drawing/2014/main" id="{AD798D58-8242-3B4C-B1C8-B8CCDCCBB02E}"/>
              </a:ext>
            </a:extLst>
          </p:cNvPr>
          <p:cNvCxnSpPr/>
          <p:nvPr/>
        </p:nvCxnSpPr>
        <p:spPr>
          <a:xfrm flipV="1">
            <a:off x="3578565" y="1979875"/>
            <a:ext cx="2122520" cy="13517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4" name="矩形 13">
            <a:extLst>
              <a:ext uri="{FF2B5EF4-FFF2-40B4-BE49-F238E27FC236}">
                <a16:creationId xmlns:a16="http://schemas.microsoft.com/office/drawing/2014/main" id="{DBAD9498-1397-D14B-9574-EC7DE3D943CB}"/>
              </a:ext>
            </a:extLst>
          </p:cNvPr>
          <p:cNvSpPr/>
          <p:nvPr/>
        </p:nvSpPr>
        <p:spPr>
          <a:xfrm>
            <a:off x="5701085" y="1850621"/>
            <a:ext cx="1089328" cy="246490"/>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a:solidFill>
                  <a:schemeClr val="tx1"/>
                </a:solidFill>
              </a:rPr>
              <a:t>学校</a:t>
            </a:r>
          </a:p>
        </p:txBody>
      </p:sp>
      <p:cxnSp>
        <p:nvCxnSpPr>
          <p:cNvPr id="16" name="直线箭头连接符 15">
            <a:extLst>
              <a:ext uri="{FF2B5EF4-FFF2-40B4-BE49-F238E27FC236}">
                <a16:creationId xmlns:a16="http://schemas.microsoft.com/office/drawing/2014/main" id="{2F0CE88D-B2C4-CD44-97A2-9D9A569A5978}"/>
              </a:ext>
            </a:extLst>
          </p:cNvPr>
          <p:cNvCxnSpPr/>
          <p:nvPr/>
        </p:nvCxnSpPr>
        <p:spPr>
          <a:xfrm>
            <a:off x="4532243" y="2115047"/>
            <a:ext cx="1168842" cy="36576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7" name="矩形 16">
            <a:extLst>
              <a:ext uri="{FF2B5EF4-FFF2-40B4-BE49-F238E27FC236}">
                <a16:creationId xmlns:a16="http://schemas.microsoft.com/office/drawing/2014/main" id="{E77B5404-DFC7-8A46-933D-1D6F25856E5F}"/>
              </a:ext>
            </a:extLst>
          </p:cNvPr>
          <p:cNvSpPr/>
          <p:nvPr/>
        </p:nvSpPr>
        <p:spPr>
          <a:xfrm>
            <a:off x="5701085" y="2329641"/>
            <a:ext cx="1089328" cy="246490"/>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a:solidFill>
                  <a:schemeClr val="tx1"/>
                </a:solidFill>
              </a:rPr>
              <a:t>专业</a:t>
            </a:r>
          </a:p>
        </p:txBody>
      </p:sp>
      <p:cxnSp>
        <p:nvCxnSpPr>
          <p:cNvPr id="19" name="直线箭头连接符 18">
            <a:extLst>
              <a:ext uri="{FF2B5EF4-FFF2-40B4-BE49-F238E27FC236}">
                <a16:creationId xmlns:a16="http://schemas.microsoft.com/office/drawing/2014/main" id="{6F259BD2-8467-4141-A297-3E4B97E80090}"/>
              </a:ext>
            </a:extLst>
          </p:cNvPr>
          <p:cNvCxnSpPr/>
          <p:nvPr/>
        </p:nvCxnSpPr>
        <p:spPr>
          <a:xfrm>
            <a:off x="2703443" y="2115047"/>
            <a:ext cx="2997642" cy="90644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0" name="矩形 19">
            <a:extLst>
              <a:ext uri="{FF2B5EF4-FFF2-40B4-BE49-F238E27FC236}">
                <a16:creationId xmlns:a16="http://schemas.microsoft.com/office/drawing/2014/main" id="{95FC4889-A3F9-BF43-AC14-619A6DAE3245}"/>
              </a:ext>
            </a:extLst>
          </p:cNvPr>
          <p:cNvSpPr/>
          <p:nvPr/>
        </p:nvSpPr>
        <p:spPr>
          <a:xfrm>
            <a:off x="5701085" y="2910178"/>
            <a:ext cx="1089328" cy="246490"/>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a:solidFill>
                  <a:schemeClr val="tx1"/>
                </a:solidFill>
              </a:rPr>
              <a:t>毕业时间</a:t>
            </a:r>
          </a:p>
        </p:txBody>
      </p:sp>
      <p:cxnSp>
        <p:nvCxnSpPr>
          <p:cNvPr id="22" name="直线箭头连接符 21">
            <a:extLst>
              <a:ext uri="{FF2B5EF4-FFF2-40B4-BE49-F238E27FC236}">
                <a16:creationId xmlns:a16="http://schemas.microsoft.com/office/drawing/2014/main" id="{6510394D-F907-0047-8450-5C25396D84FF}"/>
              </a:ext>
            </a:extLst>
          </p:cNvPr>
          <p:cNvCxnSpPr/>
          <p:nvPr/>
        </p:nvCxnSpPr>
        <p:spPr>
          <a:xfrm>
            <a:off x="3578565" y="3329569"/>
            <a:ext cx="2122520" cy="26442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3" name="矩形 22">
            <a:extLst>
              <a:ext uri="{FF2B5EF4-FFF2-40B4-BE49-F238E27FC236}">
                <a16:creationId xmlns:a16="http://schemas.microsoft.com/office/drawing/2014/main" id="{B7626B9F-3DE3-1543-B160-58C3408773EF}"/>
              </a:ext>
            </a:extLst>
          </p:cNvPr>
          <p:cNvSpPr/>
          <p:nvPr/>
        </p:nvSpPr>
        <p:spPr>
          <a:xfrm>
            <a:off x="5701085" y="3490715"/>
            <a:ext cx="1089328" cy="246490"/>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a:solidFill>
                  <a:schemeClr val="tx1"/>
                </a:solidFill>
              </a:rPr>
              <a:t>项目名称</a:t>
            </a:r>
          </a:p>
        </p:txBody>
      </p:sp>
      <p:cxnSp>
        <p:nvCxnSpPr>
          <p:cNvPr id="25" name="直线箭头连接符 24">
            <a:extLst>
              <a:ext uri="{FF2B5EF4-FFF2-40B4-BE49-F238E27FC236}">
                <a16:creationId xmlns:a16="http://schemas.microsoft.com/office/drawing/2014/main" id="{B669277B-D044-BC44-96A3-91AE59CAD7ED}"/>
              </a:ext>
            </a:extLst>
          </p:cNvPr>
          <p:cNvCxnSpPr/>
          <p:nvPr/>
        </p:nvCxnSpPr>
        <p:spPr>
          <a:xfrm>
            <a:off x="2910177" y="3737205"/>
            <a:ext cx="2790908" cy="45313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矩形 25">
            <a:extLst>
              <a:ext uri="{FF2B5EF4-FFF2-40B4-BE49-F238E27FC236}">
                <a16:creationId xmlns:a16="http://schemas.microsoft.com/office/drawing/2014/main" id="{27CA3FE9-B83F-F448-9E5C-F37FC1D87872}"/>
              </a:ext>
            </a:extLst>
          </p:cNvPr>
          <p:cNvSpPr/>
          <p:nvPr/>
        </p:nvSpPr>
        <p:spPr>
          <a:xfrm>
            <a:off x="5701085" y="4087063"/>
            <a:ext cx="1089328" cy="246490"/>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a:solidFill>
                  <a:schemeClr val="tx1"/>
                </a:solidFill>
              </a:rPr>
              <a:t>技能点</a:t>
            </a:r>
          </a:p>
        </p:txBody>
      </p:sp>
    </p:spTree>
    <p:extLst>
      <p:ext uri="{BB962C8B-B14F-4D97-AF65-F5344CB8AC3E}">
        <p14:creationId xmlns:p14="http://schemas.microsoft.com/office/powerpoint/2010/main" val="248855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AC283F-EE56-614E-A2D2-1ABD9B679C0B}"/>
              </a:ext>
            </a:extLst>
          </p:cNvPr>
          <p:cNvSpPr txBox="1"/>
          <p:nvPr/>
        </p:nvSpPr>
        <p:spPr>
          <a:xfrm>
            <a:off x="1020706" y="132718"/>
            <a:ext cx="6639978" cy="523220"/>
          </a:xfrm>
          <a:prstGeom prst="rect">
            <a:avLst/>
          </a:prstGeom>
          <a:noFill/>
        </p:spPr>
        <p:txBody>
          <a:bodyPr wrap="square" rtlCol="0">
            <a:spAutoFit/>
          </a:bodyPr>
          <a:lstStyle/>
          <a:p>
            <a:pPr algn="ctr"/>
            <a:r>
              <a:rPr lang="zh-CN" altLang="en-US" sz="2800" dirty="0"/>
              <a:t>数据集</a:t>
            </a:r>
            <a:r>
              <a:rPr lang="en-US" altLang="zh-CN" sz="2800" dirty="0"/>
              <a:t>:</a:t>
            </a:r>
            <a:r>
              <a:rPr lang="en" altLang="zh-CN" sz="2800" dirty="0">
                <a:solidFill>
                  <a:srgbClr val="333333"/>
                </a:solidFill>
                <a:latin typeface="Open Sans"/>
              </a:rPr>
              <a:t>CLUENER2020</a:t>
            </a:r>
            <a:endParaRPr lang="zh-CN" altLang="en-US" sz="2800" dirty="0"/>
          </a:p>
        </p:txBody>
      </p:sp>
      <p:pic>
        <p:nvPicPr>
          <p:cNvPr id="7" name="图片 6">
            <a:extLst>
              <a:ext uri="{FF2B5EF4-FFF2-40B4-BE49-F238E27FC236}">
                <a16:creationId xmlns:a16="http://schemas.microsoft.com/office/drawing/2014/main" id="{C35489BD-48BF-D145-B7B0-76C50EC2D2BF}"/>
              </a:ext>
            </a:extLst>
          </p:cNvPr>
          <p:cNvPicPr>
            <a:picLocks noChangeAspect="1"/>
          </p:cNvPicPr>
          <p:nvPr/>
        </p:nvPicPr>
        <p:blipFill>
          <a:blip r:embed="rId2"/>
          <a:stretch>
            <a:fillRect/>
          </a:stretch>
        </p:blipFill>
        <p:spPr>
          <a:xfrm>
            <a:off x="381662" y="1018077"/>
            <a:ext cx="7752522" cy="3437172"/>
          </a:xfrm>
          <a:prstGeom prst="rect">
            <a:avLst/>
          </a:prstGeom>
        </p:spPr>
      </p:pic>
    </p:spTree>
    <p:extLst>
      <p:ext uri="{BB962C8B-B14F-4D97-AF65-F5344CB8AC3E}">
        <p14:creationId xmlns:p14="http://schemas.microsoft.com/office/powerpoint/2010/main" val="100820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AC283F-EE56-614E-A2D2-1ABD9B679C0B}"/>
              </a:ext>
            </a:extLst>
          </p:cNvPr>
          <p:cNvSpPr txBox="1"/>
          <p:nvPr/>
        </p:nvSpPr>
        <p:spPr>
          <a:xfrm>
            <a:off x="1020706" y="132718"/>
            <a:ext cx="6639978" cy="523220"/>
          </a:xfrm>
          <a:prstGeom prst="rect">
            <a:avLst/>
          </a:prstGeom>
          <a:noFill/>
        </p:spPr>
        <p:txBody>
          <a:bodyPr wrap="square" rtlCol="0">
            <a:spAutoFit/>
          </a:bodyPr>
          <a:lstStyle/>
          <a:p>
            <a:pPr algn="ctr"/>
            <a:r>
              <a:rPr lang="en-US" altLang="zh-CN" sz="2800" dirty="0"/>
              <a:t>BIO</a:t>
            </a:r>
            <a:r>
              <a:rPr lang="zh-CN" altLang="en-US" sz="2800" dirty="0"/>
              <a:t> 标记法</a:t>
            </a:r>
          </a:p>
        </p:txBody>
      </p:sp>
      <p:pic>
        <p:nvPicPr>
          <p:cNvPr id="2" name="图片 1">
            <a:extLst>
              <a:ext uri="{FF2B5EF4-FFF2-40B4-BE49-F238E27FC236}">
                <a16:creationId xmlns:a16="http://schemas.microsoft.com/office/drawing/2014/main" id="{820ECBA6-5A1E-8248-8C72-958274C6B328}"/>
              </a:ext>
            </a:extLst>
          </p:cNvPr>
          <p:cNvPicPr>
            <a:picLocks noChangeAspect="1"/>
          </p:cNvPicPr>
          <p:nvPr/>
        </p:nvPicPr>
        <p:blipFill>
          <a:blip r:embed="rId2"/>
          <a:stretch>
            <a:fillRect/>
          </a:stretch>
        </p:blipFill>
        <p:spPr>
          <a:xfrm>
            <a:off x="1096563" y="1392240"/>
            <a:ext cx="6488264" cy="2216824"/>
          </a:xfrm>
          <a:prstGeom prst="rect">
            <a:avLst/>
          </a:prstGeom>
        </p:spPr>
      </p:pic>
    </p:spTree>
    <p:extLst>
      <p:ext uri="{BB962C8B-B14F-4D97-AF65-F5344CB8AC3E}">
        <p14:creationId xmlns:p14="http://schemas.microsoft.com/office/powerpoint/2010/main" val="223740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AC283F-EE56-614E-A2D2-1ABD9B679C0B}"/>
              </a:ext>
            </a:extLst>
          </p:cNvPr>
          <p:cNvSpPr txBox="1"/>
          <p:nvPr/>
        </p:nvSpPr>
        <p:spPr>
          <a:xfrm>
            <a:off x="1020706" y="132718"/>
            <a:ext cx="6639978" cy="523220"/>
          </a:xfrm>
          <a:prstGeom prst="rect">
            <a:avLst/>
          </a:prstGeom>
          <a:noFill/>
        </p:spPr>
        <p:txBody>
          <a:bodyPr wrap="square" rtlCol="0">
            <a:spAutoFit/>
          </a:bodyPr>
          <a:lstStyle/>
          <a:p>
            <a:pPr algn="ctr"/>
            <a:r>
              <a:rPr lang="zh-CN" altLang="en-US" sz="2800" dirty="0"/>
              <a:t>指针标记法</a:t>
            </a:r>
          </a:p>
        </p:txBody>
      </p:sp>
      <p:sp>
        <p:nvSpPr>
          <p:cNvPr id="34" name="椭圆 33">
            <a:extLst>
              <a:ext uri="{FF2B5EF4-FFF2-40B4-BE49-F238E27FC236}">
                <a16:creationId xmlns:a16="http://schemas.microsoft.com/office/drawing/2014/main" id="{B774D272-0A0B-494C-983B-F843DD03606D}"/>
              </a:ext>
            </a:extLst>
          </p:cNvPr>
          <p:cNvSpPr/>
          <p:nvPr/>
        </p:nvSpPr>
        <p:spPr>
          <a:xfrm>
            <a:off x="747628" y="1894537"/>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1</a:t>
            </a:r>
            <a:endParaRPr kumimoji="1" lang="zh-CN" altLang="en-US" sz="1350" dirty="0">
              <a:solidFill>
                <a:schemeClr val="tx1"/>
              </a:solidFill>
            </a:endParaRPr>
          </a:p>
        </p:txBody>
      </p:sp>
      <p:cxnSp>
        <p:nvCxnSpPr>
          <p:cNvPr id="44" name="直线箭头连接符 43">
            <a:extLst>
              <a:ext uri="{FF2B5EF4-FFF2-40B4-BE49-F238E27FC236}">
                <a16:creationId xmlns:a16="http://schemas.microsoft.com/office/drawing/2014/main" id="{DA330F45-56A4-CB4F-999C-E35FB80BB430}"/>
              </a:ext>
            </a:extLst>
          </p:cNvPr>
          <p:cNvCxnSpPr>
            <a:endCxn id="34" idx="4"/>
          </p:cNvCxnSpPr>
          <p:nvPr/>
        </p:nvCxnSpPr>
        <p:spPr>
          <a:xfrm flipV="1">
            <a:off x="923841" y="2237437"/>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54" name="椭圆 53">
                <a:extLst>
                  <a:ext uri="{FF2B5EF4-FFF2-40B4-BE49-F238E27FC236}">
                    <a16:creationId xmlns:a16="http://schemas.microsoft.com/office/drawing/2014/main" id="{1F0ACEFE-DE6C-C340-9C55-EAB91D253CE3}"/>
                  </a:ext>
                </a:extLst>
              </p:cNvPr>
              <p:cNvSpPr/>
              <p:nvPr/>
            </p:nvSpPr>
            <p:spPr>
              <a:xfrm>
                <a:off x="1097114" y="1580213"/>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350" b="0" i="1" smtClean="0">
                          <a:solidFill>
                            <a:schemeClr val="tx1"/>
                          </a:solidFill>
                          <a:latin typeface="Cambria Math" panose="02040503050406030204" pitchFamily="18" charset="0"/>
                        </a:rPr>
                        <m:t>0</m:t>
                      </m:r>
                    </m:oMath>
                  </m:oMathPara>
                </a14:m>
                <a:endParaRPr kumimoji="1" lang="zh-CN" altLang="en-US" sz="1350" dirty="0">
                  <a:solidFill>
                    <a:schemeClr val="tx1"/>
                  </a:solidFill>
                </a:endParaRPr>
              </a:p>
            </p:txBody>
          </p:sp>
        </mc:Choice>
        <mc:Fallback>
          <p:sp>
            <p:nvSpPr>
              <p:cNvPr id="54" name="椭圆 53">
                <a:extLst>
                  <a:ext uri="{FF2B5EF4-FFF2-40B4-BE49-F238E27FC236}">
                    <a16:creationId xmlns:a16="http://schemas.microsoft.com/office/drawing/2014/main" id="{1F0ACEFE-DE6C-C340-9C55-EAB91D253CE3}"/>
                  </a:ext>
                </a:extLst>
              </p:cNvPr>
              <p:cNvSpPr>
                <a:spLocks noRot="1" noChangeAspect="1" noMove="1" noResize="1" noEditPoints="1" noAdjustHandles="1" noChangeArrowheads="1" noChangeShapeType="1" noTextEdit="1"/>
              </p:cNvSpPr>
              <p:nvPr/>
            </p:nvSpPr>
            <p:spPr>
              <a:xfrm>
                <a:off x="1097114" y="1580213"/>
                <a:ext cx="352425" cy="342900"/>
              </a:xfrm>
              <a:prstGeom prst="ellipse">
                <a:avLst/>
              </a:prstGeom>
              <a:blipFill>
                <a:blip r:embed="rId2"/>
                <a:stretch>
                  <a:fillRect/>
                </a:stretch>
              </a:blipFill>
            </p:spPr>
            <p:txBody>
              <a:bodyPr/>
              <a:lstStyle/>
              <a:p>
                <a:r>
                  <a:rPr lang="zh-CN" altLang="en-US">
                    <a:noFill/>
                  </a:rPr>
                  <a:t> </a:t>
                </a:r>
              </a:p>
            </p:txBody>
          </p:sp>
        </mc:Fallback>
      </mc:AlternateContent>
      <p:cxnSp>
        <p:nvCxnSpPr>
          <p:cNvPr id="64" name="直线箭头连接符 63">
            <a:extLst>
              <a:ext uri="{FF2B5EF4-FFF2-40B4-BE49-F238E27FC236}">
                <a16:creationId xmlns:a16="http://schemas.microsoft.com/office/drawing/2014/main" id="{68D5087C-D39B-2A4E-93D8-A424DAEE75E9}"/>
              </a:ext>
            </a:extLst>
          </p:cNvPr>
          <p:cNvCxnSpPr>
            <a:cxnSpLocks/>
            <a:endCxn id="54" idx="4"/>
          </p:cNvCxnSpPr>
          <p:nvPr/>
        </p:nvCxnSpPr>
        <p:spPr>
          <a:xfrm flipH="1" flipV="1">
            <a:off x="1273327" y="1923113"/>
            <a:ext cx="7642" cy="65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文本框 71">
            <a:extLst>
              <a:ext uri="{FF2B5EF4-FFF2-40B4-BE49-F238E27FC236}">
                <a16:creationId xmlns:a16="http://schemas.microsoft.com/office/drawing/2014/main" id="{D87EB25B-783C-054E-83C5-7315BDE80531}"/>
              </a:ext>
            </a:extLst>
          </p:cNvPr>
          <p:cNvSpPr txBox="1"/>
          <p:nvPr/>
        </p:nvSpPr>
        <p:spPr>
          <a:xfrm>
            <a:off x="104182" y="1882393"/>
            <a:ext cx="613694" cy="369332"/>
          </a:xfrm>
          <a:prstGeom prst="rect">
            <a:avLst/>
          </a:prstGeom>
          <a:noFill/>
        </p:spPr>
        <p:txBody>
          <a:bodyPr wrap="none" rtlCol="0">
            <a:spAutoFit/>
          </a:bodyPr>
          <a:lstStyle/>
          <a:p>
            <a:r>
              <a:rPr kumimoji="1" lang="en-US" altLang="zh-CN" dirty="0"/>
              <a:t>start</a:t>
            </a:r>
            <a:endParaRPr kumimoji="1" lang="zh-CN" altLang="en-US" dirty="0"/>
          </a:p>
        </p:txBody>
      </p:sp>
      <p:sp>
        <p:nvSpPr>
          <p:cNvPr id="73" name="文本框 72">
            <a:extLst>
              <a:ext uri="{FF2B5EF4-FFF2-40B4-BE49-F238E27FC236}">
                <a16:creationId xmlns:a16="http://schemas.microsoft.com/office/drawing/2014/main" id="{944F7108-2437-804C-A455-C91718DA1298}"/>
              </a:ext>
            </a:extLst>
          </p:cNvPr>
          <p:cNvSpPr txBox="1"/>
          <p:nvPr/>
        </p:nvSpPr>
        <p:spPr>
          <a:xfrm>
            <a:off x="145728" y="1537576"/>
            <a:ext cx="543739" cy="369332"/>
          </a:xfrm>
          <a:prstGeom prst="rect">
            <a:avLst/>
          </a:prstGeom>
          <a:noFill/>
        </p:spPr>
        <p:txBody>
          <a:bodyPr wrap="none" rtlCol="0">
            <a:spAutoFit/>
          </a:bodyPr>
          <a:lstStyle/>
          <a:p>
            <a:r>
              <a:rPr kumimoji="1" lang="en-US" altLang="zh-CN" dirty="0"/>
              <a:t>end</a:t>
            </a:r>
            <a:endParaRPr kumimoji="1" lang="zh-CN" altLang="en-US" dirty="0"/>
          </a:p>
        </p:txBody>
      </p:sp>
      <mc:AlternateContent xmlns:mc="http://schemas.openxmlformats.org/markup-compatibility/2006">
        <mc:Choice xmlns:a14="http://schemas.microsoft.com/office/drawing/2010/main" Requires="a14">
          <p:sp>
            <p:nvSpPr>
              <p:cNvPr id="74" name="椭圆 73">
                <a:extLst>
                  <a:ext uri="{FF2B5EF4-FFF2-40B4-BE49-F238E27FC236}">
                    <a16:creationId xmlns:a16="http://schemas.microsoft.com/office/drawing/2014/main" id="{3FFE0A5A-555D-6A4C-85D8-E2A2B32F219E}"/>
                  </a:ext>
                </a:extLst>
              </p:cNvPr>
              <p:cNvSpPr/>
              <p:nvPr/>
            </p:nvSpPr>
            <p:spPr>
              <a:xfrm>
                <a:off x="783760" y="2551761"/>
                <a:ext cx="632544" cy="435045"/>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zh-CN" altLang="en-US" sz="1350" i="1" smtClean="0">
                          <a:solidFill>
                            <a:schemeClr val="tx1"/>
                          </a:solidFill>
                          <a:latin typeface="Cambria Math" panose="02040503050406030204" pitchFamily="18" charset="0"/>
                        </a:rPr>
                        <m:t>索</m:t>
                      </m:r>
                    </m:oMath>
                  </m:oMathPara>
                </a14:m>
                <a:endParaRPr kumimoji="1" lang="zh-CN" altLang="en-US" sz="1350" dirty="0">
                  <a:solidFill>
                    <a:schemeClr val="tx1"/>
                  </a:solidFill>
                </a:endParaRPr>
              </a:p>
            </p:txBody>
          </p:sp>
        </mc:Choice>
        <mc:Fallback>
          <p:sp>
            <p:nvSpPr>
              <p:cNvPr id="74" name="椭圆 73">
                <a:extLst>
                  <a:ext uri="{FF2B5EF4-FFF2-40B4-BE49-F238E27FC236}">
                    <a16:creationId xmlns:a16="http://schemas.microsoft.com/office/drawing/2014/main" id="{3FFE0A5A-555D-6A4C-85D8-E2A2B32F219E}"/>
                  </a:ext>
                </a:extLst>
              </p:cNvPr>
              <p:cNvSpPr>
                <a:spLocks noRot="1" noChangeAspect="1" noMove="1" noResize="1" noEditPoints="1" noAdjustHandles="1" noChangeArrowheads="1" noChangeShapeType="1" noTextEdit="1"/>
              </p:cNvSpPr>
              <p:nvPr/>
            </p:nvSpPr>
            <p:spPr>
              <a:xfrm>
                <a:off x="783760" y="2551761"/>
                <a:ext cx="632544" cy="435045"/>
              </a:xfrm>
              <a:prstGeom prst="ellipse">
                <a:avLst/>
              </a:prstGeom>
              <a:blipFill>
                <a:blip r:embed="rId3"/>
                <a:stretch>
                  <a:fillRect/>
                </a:stretch>
              </a:blipFill>
            </p:spPr>
            <p:txBody>
              <a:bodyPr/>
              <a:lstStyle/>
              <a:p>
                <a:r>
                  <a:rPr lang="zh-CN" altLang="en-US">
                    <a:noFill/>
                  </a:rPr>
                  <a:t> </a:t>
                </a:r>
              </a:p>
            </p:txBody>
          </p:sp>
        </mc:Fallback>
      </mc:AlternateContent>
      <p:sp>
        <p:nvSpPr>
          <p:cNvPr id="84" name="椭圆 83">
            <a:extLst>
              <a:ext uri="{FF2B5EF4-FFF2-40B4-BE49-F238E27FC236}">
                <a16:creationId xmlns:a16="http://schemas.microsoft.com/office/drawing/2014/main" id="{0A390F9A-9AA9-DC4F-A77A-8FC1CA418637}"/>
              </a:ext>
            </a:extLst>
          </p:cNvPr>
          <p:cNvSpPr/>
          <p:nvPr/>
        </p:nvSpPr>
        <p:spPr>
          <a:xfrm>
            <a:off x="1558553" y="1923113"/>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cxnSp>
        <p:nvCxnSpPr>
          <p:cNvPr id="85" name="直线箭头连接符 84">
            <a:extLst>
              <a:ext uri="{FF2B5EF4-FFF2-40B4-BE49-F238E27FC236}">
                <a16:creationId xmlns:a16="http://schemas.microsoft.com/office/drawing/2014/main" id="{307B45DC-E847-F448-A437-D5F7D84B7D23}"/>
              </a:ext>
            </a:extLst>
          </p:cNvPr>
          <p:cNvCxnSpPr>
            <a:endCxn id="84" idx="4"/>
          </p:cNvCxnSpPr>
          <p:nvPr/>
        </p:nvCxnSpPr>
        <p:spPr>
          <a:xfrm flipV="1">
            <a:off x="1734766" y="2266013"/>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86" name="椭圆 85">
                <a:extLst>
                  <a:ext uri="{FF2B5EF4-FFF2-40B4-BE49-F238E27FC236}">
                    <a16:creationId xmlns:a16="http://schemas.microsoft.com/office/drawing/2014/main" id="{26397B51-8AE5-9F4A-BF9B-1231C0770AC5}"/>
                  </a:ext>
                </a:extLst>
              </p:cNvPr>
              <p:cNvSpPr/>
              <p:nvPr/>
            </p:nvSpPr>
            <p:spPr>
              <a:xfrm>
                <a:off x="1908039" y="160878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350" b="0" i="1" smtClean="0">
                          <a:solidFill>
                            <a:schemeClr val="tx1"/>
                          </a:solidFill>
                          <a:latin typeface="Cambria Math" panose="02040503050406030204" pitchFamily="18" charset="0"/>
                        </a:rPr>
                        <m:t>1</m:t>
                      </m:r>
                    </m:oMath>
                  </m:oMathPara>
                </a14:m>
                <a:endParaRPr kumimoji="1" lang="zh-CN" altLang="en-US" sz="1350" dirty="0">
                  <a:solidFill>
                    <a:schemeClr val="tx1"/>
                  </a:solidFill>
                </a:endParaRPr>
              </a:p>
            </p:txBody>
          </p:sp>
        </mc:Choice>
        <mc:Fallback>
          <p:sp>
            <p:nvSpPr>
              <p:cNvPr id="86" name="椭圆 85">
                <a:extLst>
                  <a:ext uri="{FF2B5EF4-FFF2-40B4-BE49-F238E27FC236}">
                    <a16:creationId xmlns:a16="http://schemas.microsoft.com/office/drawing/2014/main" id="{26397B51-8AE5-9F4A-BF9B-1231C0770AC5}"/>
                  </a:ext>
                </a:extLst>
              </p:cNvPr>
              <p:cNvSpPr>
                <a:spLocks noRot="1" noChangeAspect="1" noMove="1" noResize="1" noEditPoints="1" noAdjustHandles="1" noChangeArrowheads="1" noChangeShapeType="1" noTextEdit="1"/>
              </p:cNvSpPr>
              <p:nvPr/>
            </p:nvSpPr>
            <p:spPr>
              <a:xfrm>
                <a:off x="1908039" y="1608789"/>
                <a:ext cx="352425" cy="342900"/>
              </a:xfrm>
              <a:prstGeom prst="ellipse">
                <a:avLst/>
              </a:prstGeom>
              <a:blipFill>
                <a:blip r:embed="rId4"/>
                <a:stretch>
                  <a:fillRect/>
                </a:stretch>
              </a:blipFill>
            </p:spPr>
            <p:txBody>
              <a:bodyPr/>
              <a:lstStyle/>
              <a:p>
                <a:r>
                  <a:rPr lang="zh-CN" altLang="en-US">
                    <a:noFill/>
                  </a:rPr>
                  <a:t> </a:t>
                </a:r>
              </a:p>
            </p:txBody>
          </p:sp>
        </mc:Fallback>
      </mc:AlternateContent>
      <p:cxnSp>
        <p:nvCxnSpPr>
          <p:cNvPr id="87" name="直线箭头连接符 86">
            <a:extLst>
              <a:ext uri="{FF2B5EF4-FFF2-40B4-BE49-F238E27FC236}">
                <a16:creationId xmlns:a16="http://schemas.microsoft.com/office/drawing/2014/main" id="{6C04D15E-EB5B-204F-809D-E994BB4EDF73}"/>
              </a:ext>
            </a:extLst>
          </p:cNvPr>
          <p:cNvCxnSpPr>
            <a:cxnSpLocks/>
            <a:endCxn id="86" idx="4"/>
          </p:cNvCxnSpPr>
          <p:nvPr/>
        </p:nvCxnSpPr>
        <p:spPr>
          <a:xfrm flipH="1" flipV="1">
            <a:off x="2084252" y="1951689"/>
            <a:ext cx="7642" cy="65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88" name="椭圆 87">
                <a:extLst>
                  <a:ext uri="{FF2B5EF4-FFF2-40B4-BE49-F238E27FC236}">
                    <a16:creationId xmlns:a16="http://schemas.microsoft.com/office/drawing/2014/main" id="{3726B357-97D7-F748-ABE5-7D8334DD7E08}"/>
                  </a:ext>
                </a:extLst>
              </p:cNvPr>
              <p:cNvSpPr/>
              <p:nvPr/>
            </p:nvSpPr>
            <p:spPr>
              <a:xfrm>
                <a:off x="1594685" y="2580337"/>
                <a:ext cx="632544" cy="435045"/>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zh-CN" altLang="en-US" sz="1350" i="1" smtClean="0">
                          <a:solidFill>
                            <a:schemeClr val="tx1"/>
                          </a:solidFill>
                          <a:latin typeface="Cambria Math" panose="02040503050406030204" pitchFamily="18" charset="0"/>
                        </a:rPr>
                        <m:t>尼</m:t>
                      </m:r>
                    </m:oMath>
                  </m:oMathPara>
                </a14:m>
                <a:endParaRPr kumimoji="1" lang="zh-CN" altLang="en-US" sz="1350" dirty="0">
                  <a:solidFill>
                    <a:schemeClr val="tx1"/>
                  </a:solidFill>
                </a:endParaRPr>
              </a:p>
            </p:txBody>
          </p:sp>
        </mc:Choice>
        <mc:Fallback>
          <p:sp>
            <p:nvSpPr>
              <p:cNvPr id="88" name="椭圆 87">
                <a:extLst>
                  <a:ext uri="{FF2B5EF4-FFF2-40B4-BE49-F238E27FC236}">
                    <a16:creationId xmlns:a16="http://schemas.microsoft.com/office/drawing/2014/main" id="{3726B357-97D7-F748-ABE5-7D8334DD7E08}"/>
                  </a:ext>
                </a:extLst>
              </p:cNvPr>
              <p:cNvSpPr>
                <a:spLocks noRot="1" noChangeAspect="1" noMove="1" noResize="1" noEditPoints="1" noAdjustHandles="1" noChangeArrowheads="1" noChangeShapeType="1" noTextEdit="1"/>
              </p:cNvSpPr>
              <p:nvPr/>
            </p:nvSpPr>
            <p:spPr>
              <a:xfrm>
                <a:off x="1594685" y="2580337"/>
                <a:ext cx="632544" cy="435045"/>
              </a:xfrm>
              <a:prstGeom prst="ellipse">
                <a:avLst/>
              </a:prstGeom>
              <a:blipFill>
                <a:blip r:embed="rId5"/>
                <a:stretch>
                  <a:fillRect/>
                </a:stretch>
              </a:blipFill>
            </p:spPr>
            <p:txBody>
              <a:bodyPr/>
              <a:lstStyle/>
              <a:p>
                <a:r>
                  <a:rPr lang="zh-CN" altLang="en-US">
                    <a:noFill/>
                  </a:rPr>
                  <a:t> </a:t>
                </a:r>
              </a:p>
            </p:txBody>
          </p:sp>
        </mc:Fallback>
      </mc:AlternateContent>
      <p:sp>
        <p:nvSpPr>
          <p:cNvPr id="89" name="椭圆 88">
            <a:extLst>
              <a:ext uri="{FF2B5EF4-FFF2-40B4-BE49-F238E27FC236}">
                <a16:creationId xmlns:a16="http://schemas.microsoft.com/office/drawing/2014/main" id="{0243F237-4EDE-F040-B9FD-9E22FEBACAC1}"/>
              </a:ext>
            </a:extLst>
          </p:cNvPr>
          <p:cNvSpPr/>
          <p:nvPr/>
        </p:nvSpPr>
        <p:spPr>
          <a:xfrm>
            <a:off x="2364371" y="195168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cxnSp>
        <p:nvCxnSpPr>
          <p:cNvPr id="90" name="直线箭头连接符 89">
            <a:extLst>
              <a:ext uri="{FF2B5EF4-FFF2-40B4-BE49-F238E27FC236}">
                <a16:creationId xmlns:a16="http://schemas.microsoft.com/office/drawing/2014/main" id="{05EBB623-9339-4F4E-BC96-9B1C8F0E6BFE}"/>
              </a:ext>
            </a:extLst>
          </p:cNvPr>
          <p:cNvCxnSpPr>
            <a:endCxn id="89" idx="4"/>
          </p:cNvCxnSpPr>
          <p:nvPr/>
        </p:nvCxnSpPr>
        <p:spPr>
          <a:xfrm flipV="1">
            <a:off x="2540584" y="229458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91" name="椭圆 90">
                <a:extLst>
                  <a:ext uri="{FF2B5EF4-FFF2-40B4-BE49-F238E27FC236}">
                    <a16:creationId xmlns:a16="http://schemas.microsoft.com/office/drawing/2014/main" id="{77B0E093-88CA-594A-8625-611C2FEAED0B}"/>
                  </a:ext>
                </a:extLst>
              </p:cNvPr>
              <p:cNvSpPr/>
              <p:nvPr/>
            </p:nvSpPr>
            <p:spPr>
              <a:xfrm>
                <a:off x="2713857" y="1637365"/>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350" b="0" i="1" smtClean="0">
                          <a:solidFill>
                            <a:schemeClr val="tx1"/>
                          </a:solidFill>
                          <a:latin typeface="Cambria Math" panose="02040503050406030204" pitchFamily="18" charset="0"/>
                        </a:rPr>
                        <m:t>0</m:t>
                      </m:r>
                    </m:oMath>
                  </m:oMathPara>
                </a14:m>
                <a:endParaRPr kumimoji="1" lang="zh-CN" altLang="en-US" sz="1350" dirty="0">
                  <a:solidFill>
                    <a:schemeClr val="tx1"/>
                  </a:solidFill>
                </a:endParaRPr>
              </a:p>
            </p:txBody>
          </p:sp>
        </mc:Choice>
        <mc:Fallback>
          <p:sp>
            <p:nvSpPr>
              <p:cNvPr id="91" name="椭圆 90">
                <a:extLst>
                  <a:ext uri="{FF2B5EF4-FFF2-40B4-BE49-F238E27FC236}">
                    <a16:creationId xmlns:a16="http://schemas.microsoft.com/office/drawing/2014/main" id="{77B0E093-88CA-594A-8625-611C2FEAED0B}"/>
                  </a:ext>
                </a:extLst>
              </p:cNvPr>
              <p:cNvSpPr>
                <a:spLocks noRot="1" noChangeAspect="1" noMove="1" noResize="1" noEditPoints="1" noAdjustHandles="1" noChangeArrowheads="1" noChangeShapeType="1" noTextEdit="1"/>
              </p:cNvSpPr>
              <p:nvPr/>
            </p:nvSpPr>
            <p:spPr>
              <a:xfrm>
                <a:off x="2713857" y="1637365"/>
                <a:ext cx="352425" cy="342900"/>
              </a:xfrm>
              <a:prstGeom prst="ellipse">
                <a:avLst/>
              </a:prstGeom>
              <a:blipFill>
                <a:blip r:embed="rId6"/>
                <a:stretch>
                  <a:fillRect/>
                </a:stretch>
              </a:blipFill>
            </p:spPr>
            <p:txBody>
              <a:bodyPr/>
              <a:lstStyle/>
              <a:p>
                <a:r>
                  <a:rPr lang="zh-CN" altLang="en-US">
                    <a:noFill/>
                  </a:rPr>
                  <a:t> </a:t>
                </a:r>
              </a:p>
            </p:txBody>
          </p:sp>
        </mc:Fallback>
      </mc:AlternateContent>
      <p:cxnSp>
        <p:nvCxnSpPr>
          <p:cNvPr id="92" name="直线箭头连接符 91">
            <a:extLst>
              <a:ext uri="{FF2B5EF4-FFF2-40B4-BE49-F238E27FC236}">
                <a16:creationId xmlns:a16="http://schemas.microsoft.com/office/drawing/2014/main" id="{7C4C1295-5080-3C45-90CA-F6640C056F90}"/>
              </a:ext>
            </a:extLst>
          </p:cNvPr>
          <p:cNvCxnSpPr>
            <a:cxnSpLocks/>
            <a:endCxn id="91" idx="4"/>
          </p:cNvCxnSpPr>
          <p:nvPr/>
        </p:nvCxnSpPr>
        <p:spPr>
          <a:xfrm flipH="1" flipV="1">
            <a:off x="2890070" y="1980265"/>
            <a:ext cx="7642" cy="65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3" name="椭圆 92">
            <a:extLst>
              <a:ext uri="{FF2B5EF4-FFF2-40B4-BE49-F238E27FC236}">
                <a16:creationId xmlns:a16="http://schemas.microsoft.com/office/drawing/2014/main" id="{A6BBDDAD-C7C8-B34F-991B-C15DA0DD6B29}"/>
              </a:ext>
            </a:extLst>
          </p:cNvPr>
          <p:cNvSpPr/>
          <p:nvPr/>
        </p:nvSpPr>
        <p:spPr>
          <a:xfrm>
            <a:off x="2400503" y="2608913"/>
            <a:ext cx="632544" cy="435045"/>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350" dirty="0">
                <a:solidFill>
                  <a:schemeClr val="tx1"/>
                </a:solidFill>
              </a:rPr>
              <a:t>新</a:t>
            </a:r>
          </a:p>
        </p:txBody>
      </p:sp>
      <p:sp>
        <p:nvSpPr>
          <p:cNvPr id="94" name="椭圆 93">
            <a:extLst>
              <a:ext uri="{FF2B5EF4-FFF2-40B4-BE49-F238E27FC236}">
                <a16:creationId xmlns:a16="http://schemas.microsoft.com/office/drawing/2014/main" id="{FBDE0621-CF3F-2441-A73F-AFB0795832BA}"/>
              </a:ext>
            </a:extLst>
          </p:cNvPr>
          <p:cNvSpPr/>
          <p:nvPr/>
        </p:nvSpPr>
        <p:spPr>
          <a:xfrm>
            <a:off x="3136996" y="195168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cxnSp>
        <p:nvCxnSpPr>
          <p:cNvPr id="95" name="直线箭头连接符 94">
            <a:extLst>
              <a:ext uri="{FF2B5EF4-FFF2-40B4-BE49-F238E27FC236}">
                <a16:creationId xmlns:a16="http://schemas.microsoft.com/office/drawing/2014/main" id="{13B2ADC9-C3BC-AF45-A202-0A7D36068E6C}"/>
              </a:ext>
            </a:extLst>
          </p:cNvPr>
          <p:cNvCxnSpPr>
            <a:endCxn id="94" idx="4"/>
          </p:cNvCxnSpPr>
          <p:nvPr/>
        </p:nvCxnSpPr>
        <p:spPr>
          <a:xfrm flipV="1">
            <a:off x="3313209" y="229458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96" name="椭圆 95">
                <a:extLst>
                  <a:ext uri="{FF2B5EF4-FFF2-40B4-BE49-F238E27FC236}">
                    <a16:creationId xmlns:a16="http://schemas.microsoft.com/office/drawing/2014/main" id="{2E5C6C5D-17C0-D546-B3B1-39AC1FB19E43}"/>
                  </a:ext>
                </a:extLst>
              </p:cNvPr>
              <p:cNvSpPr/>
              <p:nvPr/>
            </p:nvSpPr>
            <p:spPr>
              <a:xfrm>
                <a:off x="3486482" y="1637365"/>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350" b="0" i="1" smtClean="0">
                          <a:solidFill>
                            <a:schemeClr val="tx1"/>
                          </a:solidFill>
                          <a:latin typeface="Cambria Math" panose="02040503050406030204" pitchFamily="18" charset="0"/>
                        </a:rPr>
                        <m:t>0</m:t>
                      </m:r>
                    </m:oMath>
                  </m:oMathPara>
                </a14:m>
                <a:endParaRPr kumimoji="1" lang="zh-CN" altLang="en-US" sz="1350" dirty="0">
                  <a:solidFill>
                    <a:schemeClr val="tx1"/>
                  </a:solidFill>
                </a:endParaRPr>
              </a:p>
            </p:txBody>
          </p:sp>
        </mc:Choice>
        <mc:Fallback>
          <p:sp>
            <p:nvSpPr>
              <p:cNvPr id="96" name="椭圆 95">
                <a:extLst>
                  <a:ext uri="{FF2B5EF4-FFF2-40B4-BE49-F238E27FC236}">
                    <a16:creationId xmlns:a16="http://schemas.microsoft.com/office/drawing/2014/main" id="{2E5C6C5D-17C0-D546-B3B1-39AC1FB19E43}"/>
                  </a:ext>
                </a:extLst>
              </p:cNvPr>
              <p:cNvSpPr>
                <a:spLocks noRot="1" noChangeAspect="1" noMove="1" noResize="1" noEditPoints="1" noAdjustHandles="1" noChangeArrowheads="1" noChangeShapeType="1" noTextEdit="1"/>
              </p:cNvSpPr>
              <p:nvPr/>
            </p:nvSpPr>
            <p:spPr>
              <a:xfrm>
                <a:off x="3486482" y="1637365"/>
                <a:ext cx="352425" cy="342900"/>
              </a:xfrm>
              <a:prstGeom prst="ellipse">
                <a:avLst/>
              </a:prstGeom>
              <a:blipFill>
                <a:blip r:embed="rId6"/>
                <a:stretch>
                  <a:fillRect/>
                </a:stretch>
              </a:blipFill>
            </p:spPr>
            <p:txBody>
              <a:bodyPr/>
              <a:lstStyle/>
              <a:p>
                <a:r>
                  <a:rPr lang="zh-CN" altLang="en-US">
                    <a:noFill/>
                  </a:rPr>
                  <a:t> </a:t>
                </a:r>
              </a:p>
            </p:txBody>
          </p:sp>
        </mc:Fallback>
      </mc:AlternateContent>
      <p:cxnSp>
        <p:nvCxnSpPr>
          <p:cNvPr id="97" name="直线箭头连接符 96">
            <a:extLst>
              <a:ext uri="{FF2B5EF4-FFF2-40B4-BE49-F238E27FC236}">
                <a16:creationId xmlns:a16="http://schemas.microsoft.com/office/drawing/2014/main" id="{1D1551F8-9713-814F-9FAF-5E52CE14513B}"/>
              </a:ext>
            </a:extLst>
          </p:cNvPr>
          <p:cNvCxnSpPr>
            <a:cxnSpLocks/>
            <a:endCxn id="96" idx="4"/>
          </p:cNvCxnSpPr>
          <p:nvPr/>
        </p:nvCxnSpPr>
        <p:spPr>
          <a:xfrm flipH="1" flipV="1">
            <a:off x="3662695" y="1980265"/>
            <a:ext cx="7642" cy="65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8" name="椭圆 97">
            <a:extLst>
              <a:ext uri="{FF2B5EF4-FFF2-40B4-BE49-F238E27FC236}">
                <a16:creationId xmlns:a16="http://schemas.microsoft.com/office/drawing/2014/main" id="{F19876FA-8830-E745-8EF4-844C0B94ABEA}"/>
              </a:ext>
            </a:extLst>
          </p:cNvPr>
          <p:cNvSpPr/>
          <p:nvPr/>
        </p:nvSpPr>
        <p:spPr>
          <a:xfrm>
            <a:off x="3173128" y="2608913"/>
            <a:ext cx="632544" cy="435045"/>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350" dirty="0">
                <a:solidFill>
                  <a:schemeClr val="tx1"/>
                </a:solidFill>
              </a:rPr>
              <a:t>款</a:t>
            </a:r>
          </a:p>
        </p:txBody>
      </p:sp>
      <p:sp>
        <p:nvSpPr>
          <p:cNvPr id="99" name="椭圆 98">
            <a:extLst>
              <a:ext uri="{FF2B5EF4-FFF2-40B4-BE49-F238E27FC236}">
                <a16:creationId xmlns:a16="http://schemas.microsoft.com/office/drawing/2014/main" id="{932E095B-1719-9046-93DD-E4F6D6654D8B}"/>
              </a:ext>
            </a:extLst>
          </p:cNvPr>
          <p:cNvSpPr/>
          <p:nvPr/>
        </p:nvSpPr>
        <p:spPr>
          <a:xfrm>
            <a:off x="3909621" y="1980265"/>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1</a:t>
            </a:r>
            <a:endParaRPr kumimoji="1" lang="zh-CN" altLang="en-US" sz="1350" dirty="0">
              <a:solidFill>
                <a:schemeClr val="tx1"/>
              </a:solidFill>
            </a:endParaRPr>
          </a:p>
        </p:txBody>
      </p:sp>
      <p:cxnSp>
        <p:nvCxnSpPr>
          <p:cNvPr id="100" name="直线箭头连接符 99">
            <a:extLst>
              <a:ext uri="{FF2B5EF4-FFF2-40B4-BE49-F238E27FC236}">
                <a16:creationId xmlns:a16="http://schemas.microsoft.com/office/drawing/2014/main" id="{3531FDB9-19AA-D749-B380-612E104B2407}"/>
              </a:ext>
            </a:extLst>
          </p:cNvPr>
          <p:cNvCxnSpPr>
            <a:endCxn id="99" idx="4"/>
          </p:cNvCxnSpPr>
          <p:nvPr/>
        </p:nvCxnSpPr>
        <p:spPr>
          <a:xfrm flipV="1">
            <a:off x="4085834" y="2323165"/>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01" name="椭圆 100">
                <a:extLst>
                  <a:ext uri="{FF2B5EF4-FFF2-40B4-BE49-F238E27FC236}">
                    <a16:creationId xmlns:a16="http://schemas.microsoft.com/office/drawing/2014/main" id="{DD0CB8CB-8313-514E-ACB8-FB4ED9F2BB6D}"/>
                  </a:ext>
                </a:extLst>
              </p:cNvPr>
              <p:cNvSpPr/>
              <p:nvPr/>
            </p:nvSpPr>
            <p:spPr>
              <a:xfrm>
                <a:off x="4259107" y="1665941"/>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350" b="0" i="1" smtClean="0">
                          <a:solidFill>
                            <a:schemeClr val="tx1"/>
                          </a:solidFill>
                          <a:latin typeface="Cambria Math" panose="02040503050406030204" pitchFamily="18" charset="0"/>
                        </a:rPr>
                        <m:t>0</m:t>
                      </m:r>
                    </m:oMath>
                  </m:oMathPara>
                </a14:m>
                <a:endParaRPr kumimoji="1" lang="zh-CN" altLang="en-US" sz="1350" dirty="0">
                  <a:solidFill>
                    <a:schemeClr val="tx1"/>
                  </a:solidFill>
                </a:endParaRPr>
              </a:p>
            </p:txBody>
          </p:sp>
        </mc:Choice>
        <mc:Fallback>
          <p:sp>
            <p:nvSpPr>
              <p:cNvPr id="101" name="椭圆 100">
                <a:extLst>
                  <a:ext uri="{FF2B5EF4-FFF2-40B4-BE49-F238E27FC236}">
                    <a16:creationId xmlns:a16="http://schemas.microsoft.com/office/drawing/2014/main" id="{DD0CB8CB-8313-514E-ACB8-FB4ED9F2BB6D}"/>
                  </a:ext>
                </a:extLst>
              </p:cNvPr>
              <p:cNvSpPr>
                <a:spLocks noRot="1" noChangeAspect="1" noMove="1" noResize="1" noEditPoints="1" noAdjustHandles="1" noChangeArrowheads="1" noChangeShapeType="1" noTextEdit="1"/>
              </p:cNvSpPr>
              <p:nvPr/>
            </p:nvSpPr>
            <p:spPr>
              <a:xfrm>
                <a:off x="4259107" y="1665941"/>
                <a:ext cx="352425" cy="342900"/>
              </a:xfrm>
              <a:prstGeom prst="ellipse">
                <a:avLst/>
              </a:prstGeom>
              <a:blipFill>
                <a:blip r:embed="rId2"/>
                <a:stretch>
                  <a:fillRect/>
                </a:stretch>
              </a:blipFill>
            </p:spPr>
            <p:txBody>
              <a:bodyPr/>
              <a:lstStyle/>
              <a:p>
                <a:r>
                  <a:rPr lang="zh-CN" altLang="en-US">
                    <a:noFill/>
                  </a:rPr>
                  <a:t> </a:t>
                </a:r>
              </a:p>
            </p:txBody>
          </p:sp>
        </mc:Fallback>
      </mc:AlternateContent>
      <p:cxnSp>
        <p:nvCxnSpPr>
          <p:cNvPr id="102" name="直线箭头连接符 101">
            <a:extLst>
              <a:ext uri="{FF2B5EF4-FFF2-40B4-BE49-F238E27FC236}">
                <a16:creationId xmlns:a16="http://schemas.microsoft.com/office/drawing/2014/main" id="{72C86769-2C97-E048-8CA9-D8D4721965F9}"/>
              </a:ext>
            </a:extLst>
          </p:cNvPr>
          <p:cNvCxnSpPr>
            <a:cxnSpLocks/>
            <a:endCxn id="101" idx="4"/>
          </p:cNvCxnSpPr>
          <p:nvPr/>
        </p:nvCxnSpPr>
        <p:spPr>
          <a:xfrm flipH="1" flipV="1">
            <a:off x="4435320" y="2008841"/>
            <a:ext cx="7642" cy="65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3" name="椭圆 102">
            <a:extLst>
              <a:ext uri="{FF2B5EF4-FFF2-40B4-BE49-F238E27FC236}">
                <a16:creationId xmlns:a16="http://schemas.microsoft.com/office/drawing/2014/main" id="{0879A4A6-5ECB-5342-A555-F4AEE08FA26D}"/>
              </a:ext>
            </a:extLst>
          </p:cNvPr>
          <p:cNvSpPr/>
          <p:nvPr/>
        </p:nvSpPr>
        <p:spPr>
          <a:xfrm>
            <a:off x="3945753" y="2637489"/>
            <a:ext cx="632544" cy="435045"/>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P</a:t>
            </a:r>
            <a:endParaRPr kumimoji="1" lang="zh-CN" altLang="en-US" sz="1350" dirty="0">
              <a:solidFill>
                <a:schemeClr val="tx1"/>
              </a:solidFill>
            </a:endParaRPr>
          </a:p>
        </p:txBody>
      </p:sp>
      <p:sp>
        <p:nvSpPr>
          <p:cNvPr id="104" name="椭圆 103">
            <a:extLst>
              <a:ext uri="{FF2B5EF4-FFF2-40B4-BE49-F238E27FC236}">
                <a16:creationId xmlns:a16="http://schemas.microsoft.com/office/drawing/2014/main" id="{BBC65B20-EA6D-C24F-939C-0BA2E1F745BC}"/>
              </a:ext>
            </a:extLst>
          </p:cNvPr>
          <p:cNvSpPr/>
          <p:nvPr/>
        </p:nvSpPr>
        <p:spPr>
          <a:xfrm>
            <a:off x="4721591" y="2008841"/>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cxnSp>
        <p:nvCxnSpPr>
          <p:cNvPr id="105" name="直线箭头连接符 104">
            <a:extLst>
              <a:ext uri="{FF2B5EF4-FFF2-40B4-BE49-F238E27FC236}">
                <a16:creationId xmlns:a16="http://schemas.microsoft.com/office/drawing/2014/main" id="{ACDC5A9C-F9A3-0D49-AF34-5D287676C267}"/>
              </a:ext>
            </a:extLst>
          </p:cNvPr>
          <p:cNvCxnSpPr>
            <a:endCxn id="104" idx="4"/>
          </p:cNvCxnSpPr>
          <p:nvPr/>
        </p:nvCxnSpPr>
        <p:spPr>
          <a:xfrm flipV="1">
            <a:off x="4897804" y="2351741"/>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06" name="椭圆 105">
                <a:extLst>
                  <a:ext uri="{FF2B5EF4-FFF2-40B4-BE49-F238E27FC236}">
                    <a16:creationId xmlns:a16="http://schemas.microsoft.com/office/drawing/2014/main" id="{0DABD875-BC73-2547-993F-8F4BC1BB0782}"/>
                  </a:ext>
                </a:extLst>
              </p:cNvPr>
              <p:cNvSpPr/>
              <p:nvPr/>
            </p:nvSpPr>
            <p:spPr>
              <a:xfrm>
                <a:off x="5071077" y="1694517"/>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350" b="0" i="1" smtClean="0">
                          <a:solidFill>
                            <a:schemeClr val="tx1"/>
                          </a:solidFill>
                          <a:latin typeface="Cambria Math" panose="02040503050406030204" pitchFamily="18" charset="0"/>
                        </a:rPr>
                        <m:t>0</m:t>
                      </m:r>
                    </m:oMath>
                  </m:oMathPara>
                </a14:m>
                <a:endParaRPr kumimoji="1" lang="zh-CN" altLang="en-US" sz="1350" dirty="0">
                  <a:solidFill>
                    <a:schemeClr val="tx1"/>
                  </a:solidFill>
                </a:endParaRPr>
              </a:p>
            </p:txBody>
          </p:sp>
        </mc:Choice>
        <mc:Fallback>
          <p:sp>
            <p:nvSpPr>
              <p:cNvPr id="106" name="椭圆 105">
                <a:extLst>
                  <a:ext uri="{FF2B5EF4-FFF2-40B4-BE49-F238E27FC236}">
                    <a16:creationId xmlns:a16="http://schemas.microsoft.com/office/drawing/2014/main" id="{0DABD875-BC73-2547-993F-8F4BC1BB0782}"/>
                  </a:ext>
                </a:extLst>
              </p:cNvPr>
              <p:cNvSpPr>
                <a:spLocks noRot="1" noChangeAspect="1" noMove="1" noResize="1" noEditPoints="1" noAdjustHandles="1" noChangeArrowheads="1" noChangeShapeType="1" noTextEdit="1"/>
              </p:cNvSpPr>
              <p:nvPr/>
            </p:nvSpPr>
            <p:spPr>
              <a:xfrm>
                <a:off x="5071077" y="1694517"/>
                <a:ext cx="352425" cy="342900"/>
              </a:xfrm>
              <a:prstGeom prst="ellipse">
                <a:avLst/>
              </a:prstGeom>
              <a:blipFill>
                <a:blip r:embed="rId7"/>
                <a:stretch>
                  <a:fillRect/>
                </a:stretch>
              </a:blipFill>
            </p:spPr>
            <p:txBody>
              <a:bodyPr/>
              <a:lstStyle/>
              <a:p>
                <a:r>
                  <a:rPr lang="zh-CN" altLang="en-US">
                    <a:noFill/>
                  </a:rPr>
                  <a:t> </a:t>
                </a:r>
              </a:p>
            </p:txBody>
          </p:sp>
        </mc:Fallback>
      </mc:AlternateContent>
      <p:cxnSp>
        <p:nvCxnSpPr>
          <p:cNvPr id="107" name="直线箭头连接符 106">
            <a:extLst>
              <a:ext uri="{FF2B5EF4-FFF2-40B4-BE49-F238E27FC236}">
                <a16:creationId xmlns:a16="http://schemas.microsoft.com/office/drawing/2014/main" id="{266C0B5A-2514-AE42-B717-78A53F21A38D}"/>
              </a:ext>
            </a:extLst>
          </p:cNvPr>
          <p:cNvCxnSpPr>
            <a:cxnSpLocks/>
            <a:endCxn id="106" idx="4"/>
          </p:cNvCxnSpPr>
          <p:nvPr/>
        </p:nvCxnSpPr>
        <p:spPr>
          <a:xfrm flipH="1" flipV="1">
            <a:off x="5247290" y="2037417"/>
            <a:ext cx="7642" cy="65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 name="椭圆 107">
            <a:extLst>
              <a:ext uri="{FF2B5EF4-FFF2-40B4-BE49-F238E27FC236}">
                <a16:creationId xmlns:a16="http://schemas.microsoft.com/office/drawing/2014/main" id="{102EF061-FA44-0947-9CF1-CD121C4E7BBA}"/>
              </a:ext>
            </a:extLst>
          </p:cNvPr>
          <p:cNvSpPr/>
          <p:nvPr/>
        </p:nvSpPr>
        <p:spPr>
          <a:xfrm>
            <a:off x="4757723" y="2666065"/>
            <a:ext cx="632544" cy="435045"/>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S</a:t>
            </a:r>
            <a:endParaRPr kumimoji="1" lang="zh-CN" altLang="en-US" sz="1350" dirty="0">
              <a:solidFill>
                <a:schemeClr val="tx1"/>
              </a:solidFill>
            </a:endParaRPr>
          </a:p>
        </p:txBody>
      </p:sp>
      <p:sp>
        <p:nvSpPr>
          <p:cNvPr id="109" name="椭圆 108">
            <a:extLst>
              <a:ext uri="{FF2B5EF4-FFF2-40B4-BE49-F238E27FC236}">
                <a16:creationId xmlns:a16="http://schemas.microsoft.com/office/drawing/2014/main" id="{E1C5D9B4-C3DA-0A4D-975A-6029103CF76A}"/>
              </a:ext>
            </a:extLst>
          </p:cNvPr>
          <p:cNvSpPr/>
          <p:nvPr/>
        </p:nvSpPr>
        <p:spPr>
          <a:xfrm>
            <a:off x="5568285" y="2037417"/>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cxnSp>
        <p:nvCxnSpPr>
          <p:cNvPr id="110" name="直线箭头连接符 109">
            <a:extLst>
              <a:ext uri="{FF2B5EF4-FFF2-40B4-BE49-F238E27FC236}">
                <a16:creationId xmlns:a16="http://schemas.microsoft.com/office/drawing/2014/main" id="{F2FDA7B8-C32E-A340-A275-066595DBCF76}"/>
              </a:ext>
            </a:extLst>
          </p:cNvPr>
          <p:cNvCxnSpPr>
            <a:endCxn id="109" idx="4"/>
          </p:cNvCxnSpPr>
          <p:nvPr/>
        </p:nvCxnSpPr>
        <p:spPr>
          <a:xfrm flipV="1">
            <a:off x="5744498" y="2380317"/>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1" name="椭圆 110">
            <a:extLst>
              <a:ext uri="{FF2B5EF4-FFF2-40B4-BE49-F238E27FC236}">
                <a16:creationId xmlns:a16="http://schemas.microsoft.com/office/drawing/2014/main" id="{EDE68609-CE04-C045-B07B-578820447331}"/>
              </a:ext>
            </a:extLst>
          </p:cNvPr>
          <p:cNvSpPr/>
          <p:nvPr/>
        </p:nvSpPr>
        <p:spPr>
          <a:xfrm>
            <a:off x="5917771" y="1723093"/>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1</a:t>
            </a:r>
            <a:endParaRPr kumimoji="1" lang="zh-CN" altLang="en-US" sz="1350" dirty="0">
              <a:solidFill>
                <a:schemeClr val="tx1"/>
              </a:solidFill>
            </a:endParaRPr>
          </a:p>
        </p:txBody>
      </p:sp>
      <p:cxnSp>
        <p:nvCxnSpPr>
          <p:cNvPr id="112" name="直线箭头连接符 111">
            <a:extLst>
              <a:ext uri="{FF2B5EF4-FFF2-40B4-BE49-F238E27FC236}">
                <a16:creationId xmlns:a16="http://schemas.microsoft.com/office/drawing/2014/main" id="{9D02E668-63E9-8644-A487-A044EFF4EBE0}"/>
              </a:ext>
            </a:extLst>
          </p:cNvPr>
          <p:cNvCxnSpPr>
            <a:cxnSpLocks/>
            <a:endCxn id="111" idx="4"/>
          </p:cNvCxnSpPr>
          <p:nvPr/>
        </p:nvCxnSpPr>
        <p:spPr>
          <a:xfrm flipH="1" flipV="1">
            <a:off x="6093984" y="2065993"/>
            <a:ext cx="7642" cy="65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3" name="椭圆 112">
            <a:extLst>
              <a:ext uri="{FF2B5EF4-FFF2-40B4-BE49-F238E27FC236}">
                <a16:creationId xmlns:a16="http://schemas.microsoft.com/office/drawing/2014/main" id="{07D6E707-2299-094C-9363-D6D474DAC23E}"/>
              </a:ext>
            </a:extLst>
          </p:cNvPr>
          <p:cNvSpPr/>
          <p:nvPr/>
        </p:nvSpPr>
        <p:spPr>
          <a:xfrm>
            <a:off x="5604417" y="2694641"/>
            <a:ext cx="632544" cy="435045"/>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5</a:t>
            </a:r>
            <a:endParaRPr kumimoji="1" lang="zh-CN" altLang="en-US" sz="1350" dirty="0">
              <a:solidFill>
                <a:schemeClr val="tx1"/>
              </a:solidFill>
            </a:endParaRPr>
          </a:p>
        </p:txBody>
      </p:sp>
      <p:sp>
        <p:nvSpPr>
          <p:cNvPr id="114" name="椭圆 113">
            <a:extLst>
              <a:ext uri="{FF2B5EF4-FFF2-40B4-BE49-F238E27FC236}">
                <a16:creationId xmlns:a16="http://schemas.microsoft.com/office/drawing/2014/main" id="{E80217EA-0A7A-814A-9861-3CBCF3CD4CCA}"/>
              </a:ext>
            </a:extLst>
          </p:cNvPr>
          <p:cNvSpPr/>
          <p:nvPr/>
        </p:nvSpPr>
        <p:spPr>
          <a:xfrm>
            <a:off x="6340910" y="2036566"/>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cxnSp>
        <p:nvCxnSpPr>
          <p:cNvPr id="115" name="直线箭头连接符 114">
            <a:extLst>
              <a:ext uri="{FF2B5EF4-FFF2-40B4-BE49-F238E27FC236}">
                <a16:creationId xmlns:a16="http://schemas.microsoft.com/office/drawing/2014/main" id="{3D6678AF-5F95-8E42-B352-D1EFAE4C98F8}"/>
              </a:ext>
            </a:extLst>
          </p:cNvPr>
          <p:cNvCxnSpPr>
            <a:endCxn id="114" idx="4"/>
          </p:cNvCxnSpPr>
          <p:nvPr/>
        </p:nvCxnSpPr>
        <p:spPr>
          <a:xfrm flipV="1">
            <a:off x="6517123" y="2379466"/>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6" name="椭圆 115">
                <a:extLst>
                  <a:ext uri="{FF2B5EF4-FFF2-40B4-BE49-F238E27FC236}">
                    <a16:creationId xmlns:a16="http://schemas.microsoft.com/office/drawing/2014/main" id="{03CBA1EF-908F-0647-B183-0DD752F39954}"/>
                  </a:ext>
                </a:extLst>
              </p:cNvPr>
              <p:cNvSpPr/>
              <p:nvPr/>
            </p:nvSpPr>
            <p:spPr>
              <a:xfrm>
                <a:off x="6690396" y="1722242"/>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350" b="0" i="1" smtClean="0">
                          <a:solidFill>
                            <a:schemeClr val="tx1"/>
                          </a:solidFill>
                          <a:latin typeface="Cambria Math" panose="02040503050406030204" pitchFamily="18" charset="0"/>
                        </a:rPr>
                        <m:t>0</m:t>
                      </m:r>
                    </m:oMath>
                  </m:oMathPara>
                </a14:m>
                <a:endParaRPr kumimoji="1" lang="zh-CN" altLang="en-US" sz="1350" dirty="0">
                  <a:solidFill>
                    <a:schemeClr val="tx1"/>
                  </a:solidFill>
                </a:endParaRPr>
              </a:p>
            </p:txBody>
          </p:sp>
        </mc:Choice>
        <mc:Fallback>
          <p:sp>
            <p:nvSpPr>
              <p:cNvPr id="116" name="椭圆 115">
                <a:extLst>
                  <a:ext uri="{FF2B5EF4-FFF2-40B4-BE49-F238E27FC236}">
                    <a16:creationId xmlns:a16="http://schemas.microsoft.com/office/drawing/2014/main" id="{03CBA1EF-908F-0647-B183-0DD752F39954}"/>
                  </a:ext>
                </a:extLst>
              </p:cNvPr>
              <p:cNvSpPr>
                <a:spLocks noRot="1" noChangeAspect="1" noMove="1" noResize="1" noEditPoints="1" noAdjustHandles="1" noChangeArrowheads="1" noChangeShapeType="1" noTextEdit="1"/>
              </p:cNvSpPr>
              <p:nvPr/>
            </p:nvSpPr>
            <p:spPr>
              <a:xfrm>
                <a:off x="6690396" y="1722242"/>
                <a:ext cx="352425" cy="342900"/>
              </a:xfrm>
              <a:prstGeom prst="ellipse">
                <a:avLst/>
              </a:prstGeom>
              <a:blipFill>
                <a:blip r:embed="rId8"/>
                <a:stretch>
                  <a:fillRect/>
                </a:stretch>
              </a:blipFill>
            </p:spPr>
            <p:txBody>
              <a:bodyPr/>
              <a:lstStyle/>
              <a:p>
                <a:r>
                  <a:rPr lang="zh-CN" altLang="en-US">
                    <a:noFill/>
                  </a:rPr>
                  <a:t> </a:t>
                </a:r>
              </a:p>
            </p:txBody>
          </p:sp>
        </mc:Fallback>
      </mc:AlternateContent>
      <p:cxnSp>
        <p:nvCxnSpPr>
          <p:cNvPr id="117" name="直线箭头连接符 116">
            <a:extLst>
              <a:ext uri="{FF2B5EF4-FFF2-40B4-BE49-F238E27FC236}">
                <a16:creationId xmlns:a16="http://schemas.microsoft.com/office/drawing/2014/main" id="{E49F8039-EE5E-BE40-AFF5-9AFFBDF81F24}"/>
              </a:ext>
            </a:extLst>
          </p:cNvPr>
          <p:cNvCxnSpPr>
            <a:cxnSpLocks/>
            <a:endCxn id="116" idx="4"/>
          </p:cNvCxnSpPr>
          <p:nvPr/>
        </p:nvCxnSpPr>
        <p:spPr>
          <a:xfrm flipH="1" flipV="1">
            <a:off x="6866609" y="2065142"/>
            <a:ext cx="7642" cy="65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8" name="椭圆 117">
            <a:extLst>
              <a:ext uri="{FF2B5EF4-FFF2-40B4-BE49-F238E27FC236}">
                <a16:creationId xmlns:a16="http://schemas.microsoft.com/office/drawing/2014/main" id="{E2E6319F-8FC1-8A4B-92B1-460C3115690B}"/>
              </a:ext>
            </a:extLst>
          </p:cNvPr>
          <p:cNvSpPr/>
          <p:nvPr/>
        </p:nvSpPr>
        <p:spPr>
          <a:xfrm>
            <a:off x="6377042" y="2693790"/>
            <a:ext cx="632544" cy="435045"/>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350" dirty="0">
                <a:solidFill>
                  <a:schemeClr val="tx1"/>
                </a:solidFill>
              </a:rPr>
              <a:t>原</a:t>
            </a:r>
          </a:p>
        </p:txBody>
      </p:sp>
      <p:sp>
        <p:nvSpPr>
          <p:cNvPr id="119" name="椭圆 118">
            <a:extLst>
              <a:ext uri="{FF2B5EF4-FFF2-40B4-BE49-F238E27FC236}">
                <a16:creationId xmlns:a16="http://schemas.microsoft.com/office/drawing/2014/main" id="{495F2587-E112-EA46-A4E2-54E3EDF9589E}"/>
              </a:ext>
            </a:extLst>
          </p:cNvPr>
          <p:cNvSpPr/>
          <p:nvPr/>
        </p:nvSpPr>
        <p:spPr>
          <a:xfrm>
            <a:off x="7151430" y="2036566"/>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cxnSp>
        <p:nvCxnSpPr>
          <p:cNvPr id="120" name="直线箭头连接符 119">
            <a:extLst>
              <a:ext uri="{FF2B5EF4-FFF2-40B4-BE49-F238E27FC236}">
                <a16:creationId xmlns:a16="http://schemas.microsoft.com/office/drawing/2014/main" id="{D838DD55-75E2-8940-BB09-6A59938792D2}"/>
              </a:ext>
            </a:extLst>
          </p:cNvPr>
          <p:cNvCxnSpPr>
            <a:endCxn id="119" idx="4"/>
          </p:cNvCxnSpPr>
          <p:nvPr/>
        </p:nvCxnSpPr>
        <p:spPr>
          <a:xfrm flipV="1">
            <a:off x="7327643" y="2379466"/>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21" name="椭圆 120">
                <a:extLst>
                  <a:ext uri="{FF2B5EF4-FFF2-40B4-BE49-F238E27FC236}">
                    <a16:creationId xmlns:a16="http://schemas.microsoft.com/office/drawing/2014/main" id="{49D5D147-C99A-4749-9F22-7C579F64F7ED}"/>
                  </a:ext>
                </a:extLst>
              </p:cNvPr>
              <p:cNvSpPr/>
              <p:nvPr/>
            </p:nvSpPr>
            <p:spPr>
              <a:xfrm>
                <a:off x="7500916" y="1722242"/>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350" b="0" i="1" smtClean="0">
                          <a:solidFill>
                            <a:schemeClr val="tx1"/>
                          </a:solidFill>
                          <a:latin typeface="Cambria Math" panose="02040503050406030204" pitchFamily="18" charset="0"/>
                        </a:rPr>
                        <m:t>0</m:t>
                      </m:r>
                    </m:oMath>
                  </m:oMathPara>
                </a14:m>
                <a:endParaRPr kumimoji="1" lang="zh-CN" altLang="en-US" sz="1350" dirty="0">
                  <a:solidFill>
                    <a:schemeClr val="tx1"/>
                  </a:solidFill>
                </a:endParaRPr>
              </a:p>
            </p:txBody>
          </p:sp>
        </mc:Choice>
        <mc:Fallback>
          <p:sp>
            <p:nvSpPr>
              <p:cNvPr id="121" name="椭圆 120">
                <a:extLst>
                  <a:ext uri="{FF2B5EF4-FFF2-40B4-BE49-F238E27FC236}">
                    <a16:creationId xmlns:a16="http://schemas.microsoft.com/office/drawing/2014/main" id="{49D5D147-C99A-4749-9F22-7C579F64F7ED}"/>
                  </a:ext>
                </a:extLst>
              </p:cNvPr>
              <p:cNvSpPr>
                <a:spLocks noRot="1" noChangeAspect="1" noMove="1" noResize="1" noEditPoints="1" noAdjustHandles="1" noChangeArrowheads="1" noChangeShapeType="1" noTextEdit="1"/>
              </p:cNvSpPr>
              <p:nvPr/>
            </p:nvSpPr>
            <p:spPr>
              <a:xfrm>
                <a:off x="7500916" y="1722242"/>
                <a:ext cx="352425" cy="342900"/>
              </a:xfrm>
              <a:prstGeom prst="ellipse">
                <a:avLst/>
              </a:prstGeom>
              <a:blipFill>
                <a:blip r:embed="rId9"/>
                <a:stretch>
                  <a:fillRect/>
                </a:stretch>
              </a:blipFill>
            </p:spPr>
            <p:txBody>
              <a:bodyPr/>
              <a:lstStyle/>
              <a:p>
                <a:r>
                  <a:rPr lang="zh-CN" altLang="en-US">
                    <a:noFill/>
                  </a:rPr>
                  <a:t> </a:t>
                </a:r>
              </a:p>
            </p:txBody>
          </p:sp>
        </mc:Fallback>
      </mc:AlternateContent>
      <p:cxnSp>
        <p:nvCxnSpPr>
          <p:cNvPr id="122" name="直线箭头连接符 121">
            <a:extLst>
              <a:ext uri="{FF2B5EF4-FFF2-40B4-BE49-F238E27FC236}">
                <a16:creationId xmlns:a16="http://schemas.microsoft.com/office/drawing/2014/main" id="{64B658CA-EA25-B349-84FB-C46AE58746A1}"/>
              </a:ext>
            </a:extLst>
          </p:cNvPr>
          <p:cNvCxnSpPr>
            <a:cxnSpLocks/>
            <a:endCxn id="121" idx="4"/>
          </p:cNvCxnSpPr>
          <p:nvPr/>
        </p:nvCxnSpPr>
        <p:spPr>
          <a:xfrm flipH="1" flipV="1">
            <a:off x="7677129" y="2065142"/>
            <a:ext cx="7642" cy="65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3" name="椭圆 122">
            <a:extLst>
              <a:ext uri="{FF2B5EF4-FFF2-40B4-BE49-F238E27FC236}">
                <a16:creationId xmlns:a16="http://schemas.microsoft.com/office/drawing/2014/main" id="{0DD35533-404C-1942-81C5-ABEF3F9882BC}"/>
              </a:ext>
            </a:extLst>
          </p:cNvPr>
          <p:cNvSpPr/>
          <p:nvPr/>
        </p:nvSpPr>
        <p:spPr>
          <a:xfrm>
            <a:off x="7187562" y="2693790"/>
            <a:ext cx="632544" cy="435045"/>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350" dirty="0">
                <a:solidFill>
                  <a:schemeClr val="tx1"/>
                </a:solidFill>
              </a:rPr>
              <a:t>装</a:t>
            </a:r>
          </a:p>
        </p:txBody>
      </p:sp>
      <p:sp>
        <p:nvSpPr>
          <p:cNvPr id="124" name="椭圆 123">
            <a:extLst>
              <a:ext uri="{FF2B5EF4-FFF2-40B4-BE49-F238E27FC236}">
                <a16:creationId xmlns:a16="http://schemas.microsoft.com/office/drawing/2014/main" id="{AE51AB14-DFE0-F347-9FAE-4446D670E682}"/>
              </a:ext>
            </a:extLst>
          </p:cNvPr>
          <p:cNvSpPr/>
          <p:nvPr/>
        </p:nvSpPr>
        <p:spPr>
          <a:xfrm>
            <a:off x="7993378" y="2065142"/>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1</a:t>
            </a:r>
            <a:endParaRPr kumimoji="1" lang="zh-CN" altLang="en-US" sz="1350" dirty="0">
              <a:solidFill>
                <a:schemeClr val="tx1"/>
              </a:solidFill>
            </a:endParaRPr>
          </a:p>
        </p:txBody>
      </p:sp>
      <p:cxnSp>
        <p:nvCxnSpPr>
          <p:cNvPr id="125" name="直线箭头连接符 124">
            <a:extLst>
              <a:ext uri="{FF2B5EF4-FFF2-40B4-BE49-F238E27FC236}">
                <a16:creationId xmlns:a16="http://schemas.microsoft.com/office/drawing/2014/main" id="{40CE75DD-528A-8B4F-8419-27B4E245975A}"/>
              </a:ext>
            </a:extLst>
          </p:cNvPr>
          <p:cNvCxnSpPr>
            <a:endCxn id="124" idx="4"/>
          </p:cNvCxnSpPr>
          <p:nvPr/>
        </p:nvCxnSpPr>
        <p:spPr>
          <a:xfrm flipV="1">
            <a:off x="8169591" y="2408042"/>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6" name="椭圆 125">
            <a:extLst>
              <a:ext uri="{FF2B5EF4-FFF2-40B4-BE49-F238E27FC236}">
                <a16:creationId xmlns:a16="http://schemas.microsoft.com/office/drawing/2014/main" id="{71168D66-6E2D-DC41-8F2D-A04AB718CD31}"/>
              </a:ext>
            </a:extLst>
          </p:cNvPr>
          <p:cNvSpPr/>
          <p:nvPr/>
        </p:nvSpPr>
        <p:spPr>
          <a:xfrm>
            <a:off x="8342864" y="1750818"/>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1</a:t>
            </a:r>
            <a:endParaRPr kumimoji="1" lang="zh-CN" altLang="en-US" sz="1350" dirty="0">
              <a:solidFill>
                <a:schemeClr val="tx1"/>
              </a:solidFill>
            </a:endParaRPr>
          </a:p>
        </p:txBody>
      </p:sp>
      <p:cxnSp>
        <p:nvCxnSpPr>
          <p:cNvPr id="127" name="直线箭头连接符 126">
            <a:extLst>
              <a:ext uri="{FF2B5EF4-FFF2-40B4-BE49-F238E27FC236}">
                <a16:creationId xmlns:a16="http://schemas.microsoft.com/office/drawing/2014/main" id="{97ABF10A-655C-C143-B528-E000D4685F35}"/>
              </a:ext>
            </a:extLst>
          </p:cNvPr>
          <p:cNvCxnSpPr>
            <a:cxnSpLocks/>
            <a:endCxn id="126" idx="4"/>
          </p:cNvCxnSpPr>
          <p:nvPr/>
        </p:nvCxnSpPr>
        <p:spPr>
          <a:xfrm flipH="1" flipV="1">
            <a:off x="8519077" y="2093718"/>
            <a:ext cx="7642" cy="65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8" name="椭圆 127">
            <a:extLst>
              <a:ext uri="{FF2B5EF4-FFF2-40B4-BE49-F238E27FC236}">
                <a16:creationId xmlns:a16="http://schemas.microsoft.com/office/drawing/2014/main" id="{39D56B20-7220-2A4B-BCAB-D872FFACC260}"/>
              </a:ext>
            </a:extLst>
          </p:cNvPr>
          <p:cNvSpPr/>
          <p:nvPr/>
        </p:nvSpPr>
        <p:spPr>
          <a:xfrm>
            <a:off x="8029510" y="2722366"/>
            <a:ext cx="632544" cy="435045"/>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350" dirty="0">
                <a:solidFill>
                  <a:schemeClr val="tx1"/>
                </a:solidFill>
              </a:rPr>
              <a:t>白</a:t>
            </a:r>
          </a:p>
        </p:txBody>
      </p:sp>
    </p:spTree>
    <p:extLst>
      <p:ext uri="{BB962C8B-B14F-4D97-AF65-F5344CB8AC3E}">
        <p14:creationId xmlns:p14="http://schemas.microsoft.com/office/powerpoint/2010/main" val="181783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AC283F-EE56-614E-A2D2-1ABD9B679C0B}"/>
              </a:ext>
            </a:extLst>
          </p:cNvPr>
          <p:cNvSpPr txBox="1"/>
          <p:nvPr/>
        </p:nvSpPr>
        <p:spPr>
          <a:xfrm>
            <a:off x="1020706" y="132718"/>
            <a:ext cx="6639978" cy="523220"/>
          </a:xfrm>
          <a:prstGeom prst="rect">
            <a:avLst/>
          </a:prstGeom>
          <a:noFill/>
        </p:spPr>
        <p:txBody>
          <a:bodyPr wrap="square" rtlCol="0">
            <a:spAutoFit/>
          </a:bodyPr>
          <a:lstStyle/>
          <a:p>
            <a:pPr algn="ctr"/>
            <a:r>
              <a:rPr lang="zh-CN" altLang="en-US" sz="2800" dirty="0"/>
              <a:t>评估方法</a:t>
            </a:r>
          </a:p>
        </p:txBody>
      </p:sp>
      <p:pic>
        <p:nvPicPr>
          <p:cNvPr id="5" name="图片 4">
            <a:extLst>
              <a:ext uri="{FF2B5EF4-FFF2-40B4-BE49-F238E27FC236}">
                <a16:creationId xmlns:a16="http://schemas.microsoft.com/office/drawing/2014/main" id="{C56B7351-1F61-7043-A3FF-2798AFA80BF5}"/>
              </a:ext>
            </a:extLst>
          </p:cNvPr>
          <p:cNvPicPr>
            <a:picLocks noChangeAspect="1"/>
          </p:cNvPicPr>
          <p:nvPr/>
        </p:nvPicPr>
        <p:blipFill>
          <a:blip r:embed="rId2"/>
          <a:stretch>
            <a:fillRect/>
          </a:stretch>
        </p:blipFill>
        <p:spPr>
          <a:xfrm>
            <a:off x="2149365" y="1193397"/>
            <a:ext cx="4382660" cy="2782641"/>
          </a:xfrm>
          <a:prstGeom prst="rect">
            <a:avLst/>
          </a:prstGeom>
        </p:spPr>
      </p:pic>
    </p:spTree>
    <p:extLst>
      <p:ext uri="{BB962C8B-B14F-4D97-AF65-F5344CB8AC3E}">
        <p14:creationId xmlns:p14="http://schemas.microsoft.com/office/powerpoint/2010/main" val="307633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B1D619-4CC1-F54D-B29E-AC885AA4CAF8}"/>
              </a:ext>
            </a:extLst>
          </p:cNvPr>
          <p:cNvSpPr txBox="1"/>
          <p:nvPr/>
        </p:nvSpPr>
        <p:spPr>
          <a:xfrm>
            <a:off x="1426889" y="108986"/>
            <a:ext cx="6639978" cy="523220"/>
          </a:xfrm>
          <a:prstGeom prst="rect">
            <a:avLst/>
          </a:prstGeom>
          <a:noFill/>
        </p:spPr>
        <p:txBody>
          <a:bodyPr wrap="square" rtlCol="0">
            <a:spAutoFit/>
          </a:bodyPr>
          <a:lstStyle/>
          <a:p>
            <a:pPr algn="ctr"/>
            <a:r>
              <a:rPr lang="zh-CN" altLang="en-US" sz="2800" dirty="0"/>
              <a:t>命名实体识别方法</a:t>
            </a:r>
            <a:endParaRPr lang="en-US" altLang="zh-CN" sz="2800" dirty="0"/>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3"/>
          <a:stretch>
            <a:fillRect/>
          </a:stretch>
        </p:blipFill>
        <p:spPr>
          <a:xfrm>
            <a:off x="8031927" y="221221"/>
            <a:ext cx="871928" cy="271266"/>
          </a:xfrm>
          <a:prstGeom prst="rect">
            <a:avLst/>
          </a:prstGeom>
        </p:spPr>
      </p:pic>
      <p:sp>
        <p:nvSpPr>
          <p:cNvPr id="12" name="矩形 11">
            <a:extLst>
              <a:ext uri="{FF2B5EF4-FFF2-40B4-BE49-F238E27FC236}">
                <a16:creationId xmlns:a16="http://schemas.microsoft.com/office/drawing/2014/main" id="{7CEDD169-4571-4143-BA40-5C46D89460E9}"/>
              </a:ext>
            </a:extLst>
          </p:cNvPr>
          <p:cNvSpPr/>
          <p:nvPr/>
        </p:nvSpPr>
        <p:spPr>
          <a:xfrm>
            <a:off x="580446" y="2370813"/>
            <a:ext cx="1701580" cy="580447"/>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b="1" dirty="0">
                <a:solidFill>
                  <a:schemeClr val="tx1"/>
                </a:solidFill>
              </a:rPr>
              <a:t>命名实体识别</a:t>
            </a:r>
          </a:p>
        </p:txBody>
      </p:sp>
      <p:sp>
        <p:nvSpPr>
          <p:cNvPr id="13" name="矩形 12">
            <a:extLst>
              <a:ext uri="{FF2B5EF4-FFF2-40B4-BE49-F238E27FC236}">
                <a16:creationId xmlns:a16="http://schemas.microsoft.com/office/drawing/2014/main" id="{09377EBB-5575-324C-BB22-CB14A58D89A9}"/>
              </a:ext>
            </a:extLst>
          </p:cNvPr>
          <p:cNvSpPr/>
          <p:nvPr/>
        </p:nvSpPr>
        <p:spPr>
          <a:xfrm>
            <a:off x="3538331" y="1784406"/>
            <a:ext cx="4158532" cy="438647"/>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chemeClr val="tx1"/>
                </a:solidFill>
              </a:rPr>
              <a:t>基于规则的方法，如词表，正则</a:t>
            </a:r>
          </a:p>
        </p:txBody>
      </p:sp>
      <p:sp>
        <p:nvSpPr>
          <p:cNvPr id="14" name="矩形 13">
            <a:extLst>
              <a:ext uri="{FF2B5EF4-FFF2-40B4-BE49-F238E27FC236}">
                <a16:creationId xmlns:a16="http://schemas.microsoft.com/office/drawing/2014/main" id="{95017DCF-6989-9D48-81B2-EB300D01E598}"/>
              </a:ext>
            </a:extLst>
          </p:cNvPr>
          <p:cNvSpPr/>
          <p:nvPr/>
        </p:nvSpPr>
        <p:spPr>
          <a:xfrm>
            <a:off x="3538331" y="3061252"/>
            <a:ext cx="4528536" cy="633121"/>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chemeClr val="tx1"/>
                </a:solidFill>
              </a:rPr>
              <a:t>基于深度学习的方法：</a:t>
            </a:r>
            <a:endParaRPr kumimoji="1" lang="en-US" altLang="zh-CN" dirty="0">
              <a:solidFill>
                <a:schemeClr val="tx1"/>
              </a:solidFill>
            </a:endParaRPr>
          </a:p>
          <a:p>
            <a:pPr algn="ctr"/>
            <a:r>
              <a:rPr kumimoji="1" lang="en-US" altLang="zh-CN" dirty="0">
                <a:solidFill>
                  <a:schemeClr val="tx1"/>
                </a:solidFill>
              </a:rPr>
              <a:t>BERT</a:t>
            </a:r>
            <a:r>
              <a:rPr kumimoji="1" lang="zh-CN" altLang="en-US" dirty="0">
                <a:solidFill>
                  <a:schemeClr val="tx1"/>
                </a:solidFill>
              </a:rPr>
              <a:t>，</a:t>
            </a:r>
            <a:r>
              <a:rPr kumimoji="1" lang="en-US" altLang="zh-CN" dirty="0" err="1">
                <a:solidFill>
                  <a:schemeClr val="tx1"/>
                </a:solidFill>
              </a:rPr>
              <a:t>Bert+crf</a:t>
            </a:r>
            <a:r>
              <a:rPr kumimoji="1" lang="zh-CN" altLang="en-US" dirty="0">
                <a:solidFill>
                  <a:schemeClr val="tx1"/>
                </a:solidFill>
              </a:rPr>
              <a:t>，</a:t>
            </a:r>
            <a:r>
              <a:rPr kumimoji="1" lang="en-US" altLang="zh-CN" dirty="0" err="1">
                <a:solidFill>
                  <a:schemeClr val="tx1"/>
                </a:solidFill>
              </a:rPr>
              <a:t>Bi-lstm+crf</a:t>
            </a:r>
            <a:endParaRPr kumimoji="1" lang="zh-CN" altLang="en-US" dirty="0">
              <a:solidFill>
                <a:schemeClr val="tx1"/>
              </a:solidFill>
            </a:endParaRPr>
          </a:p>
        </p:txBody>
      </p:sp>
      <p:cxnSp>
        <p:nvCxnSpPr>
          <p:cNvPr id="17" name="直线箭头连接符 16">
            <a:extLst>
              <a:ext uri="{FF2B5EF4-FFF2-40B4-BE49-F238E27FC236}">
                <a16:creationId xmlns:a16="http://schemas.microsoft.com/office/drawing/2014/main" id="{305B8BE4-DDC0-5B49-84EB-5BD259128DB2}"/>
              </a:ext>
            </a:extLst>
          </p:cNvPr>
          <p:cNvCxnSpPr>
            <a:cxnSpLocks/>
            <a:stCxn id="12" idx="3"/>
            <a:endCxn id="13" idx="1"/>
          </p:cNvCxnSpPr>
          <p:nvPr/>
        </p:nvCxnSpPr>
        <p:spPr>
          <a:xfrm flipV="1">
            <a:off x="2282026" y="2003730"/>
            <a:ext cx="1256305" cy="65730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8" name="直线箭头连接符 17">
            <a:extLst>
              <a:ext uri="{FF2B5EF4-FFF2-40B4-BE49-F238E27FC236}">
                <a16:creationId xmlns:a16="http://schemas.microsoft.com/office/drawing/2014/main" id="{FDB415F6-4C1F-5D4C-9C4D-805CBCD766E4}"/>
              </a:ext>
            </a:extLst>
          </p:cNvPr>
          <p:cNvCxnSpPr>
            <a:cxnSpLocks/>
            <a:stCxn id="12" idx="3"/>
            <a:endCxn id="14" idx="1"/>
          </p:cNvCxnSpPr>
          <p:nvPr/>
        </p:nvCxnSpPr>
        <p:spPr>
          <a:xfrm>
            <a:off x="2282026" y="2661037"/>
            <a:ext cx="1256305" cy="7167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412394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A825483-A630-6145-81FA-F4B993A905B9}"/>
              </a:ext>
            </a:extLst>
          </p:cNvPr>
          <p:cNvSpPr/>
          <p:nvPr/>
        </p:nvSpPr>
        <p:spPr>
          <a:xfrm>
            <a:off x="0" y="0"/>
            <a:ext cx="9144000" cy="51435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 name="文本框 1"/>
          <p:cNvSpPr txBox="1"/>
          <p:nvPr/>
        </p:nvSpPr>
        <p:spPr>
          <a:xfrm>
            <a:off x="1573425" y="332357"/>
            <a:ext cx="1175657" cy="4859022"/>
          </a:xfrm>
          <a:prstGeom prst="rect">
            <a:avLst/>
          </a:prstGeom>
          <a:noFill/>
        </p:spPr>
        <p:txBody>
          <a:bodyPr wrap="square" rtlCol="0">
            <a:spAutoFit/>
          </a:bodyPr>
          <a:lstStyle/>
          <a:p>
            <a:r>
              <a:rPr lang="en-US" altLang="zh-CN" sz="30975" dirty="0">
                <a:solidFill>
                  <a:schemeClr val="tx1">
                    <a:lumMod val="65000"/>
                    <a:lumOff val="35000"/>
                  </a:schemeClr>
                </a:solidFill>
              </a:rPr>
              <a:t>3</a:t>
            </a:r>
            <a:endParaRPr lang="zh-CN" altLang="en-US" sz="30975" dirty="0">
              <a:solidFill>
                <a:schemeClr val="tx1">
                  <a:lumMod val="65000"/>
                  <a:lumOff val="35000"/>
                </a:schemeClr>
              </a:solidFill>
            </a:endParaRPr>
          </a:p>
        </p:txBody>
      </p:sp>
      <p:sp>
        <p:nvSpPr>
          <p:cNvPr id="30" name="矩形 29"/>
          <p:cNvSpPr/>
          <p:nvPr/>
        </p:nvSpPr>
        <p:spPr>
          <a:xfrm>
            <a:off x="-67201" y="-47879"/>
            <a:ext cx="933555" cy="949570"/>
          </a:xfrm>
          <a:custGeom>
            <a:avLst/>
            <a:gdLst>
              <a:gd name="connsiteX0" fmla="*/ 0 w 1877786"/>
              <a:gd name="connsiteY0" fmla="*/ 0 h 1828800"/>
              <a:gd name="connsiteX1" fmla="*/ 1877786 w 1877786"/>
              <a:gd name="connsiteY1" fmla="*/ 0 h 1828800"/>
              <a:gd name="connsiteX2" fmla="*/ 1877786 w 1877786"/>
              <a:gd name="connsiteY2" fmla="*/ 1828800 h 1828800"/>
              <a:gd name="connsiteX3" fmla="*/ 0 w 1877786"/>
              <a:gd name="connsiteY3" fmla="*/ 1828800 h 1828800"/>
              <a:gd name="connsiteX4" fmla="*/ 0 w 1877786"/>
              <a:gd name="connsiteY4" fmla="*/ 0 h 1828800"/>
              <a:gd name="connsiteX0" fmla="*/ 0 w 1877786"/>
              <a:gd name="connsiteY0" fmla="*/ 1828800 h 1828800"/>
              <a:gd name="connsiteX1" fmla="*/ 1877786 w 1877786"/>
              <a:gd name="connsiteY1" fmla="*/ 0 h 1828800"/>
              <a:gd name="connsiteX2" fmla="*/ 1877786 w 1877786"/>
              <a:gd name="connsiteY2" fmla="*/ 1828800 h 1828800"/>
              <a:gd name="connsiteX3" fmla="*/ 0 w 1877786"/>
              <a:gd name="connsiteY3" fmla="*/ 1828800 h 1828800"/>
              <a:gd name="connsiteX0" fmla="*/ 1877786 w 1969226"/>
              <a:gd name="connsiteY0" fmla="*/ 0 h 1828800"/>
              <a:gd name="connsiteX1" fmla="*/ 1877786 w 1969226"/>
              <a:gd name="connsiteY1" fmla="*/ 1828800 h 1828800"/>
              <a:gd name="connsiteX2" fmla="*/ 0 w 1969226"/>
              <a:gd name="connsiteY2" fmla="*/ 1828800 h 1828800"/>
              <a:gd name="connsiteX3" fmla="*/ 1969226 w 1969226"/>
              <a:gd name="connsiteY3" fmla="*/ 91440 h 1828800"/>
              <a:gd name="connsiteX0" fmla="*/ 1877786 w 1877786"/>
              <a:gd name="connsiteY0" fmla="*/ 0 h 1828800"/>
              <a:gd name="connsiteX1" fmla="*/ 1877786 w 1877786"/>
              <a:gd name="connsiteY1" fmla="*/ 1828800 h 1828800"/>
              <a:gd name="connsiteX2" fmla="*/ 0 w 1877786"/>
              <a:gd name="connsiteY2" fmla="*/ 1828800 h 1828800"/>
              <a:gd name="connsiteX0" fmla="*/ 1863719 w 1877786"/>
              <a:gd name="connsiteY0" fmla="*/ 0 h 1266093"/>
              <a:gd name="connsiteX1" fmla="*/ 1877786 w 1877786"/>
              <a:gd name="connsiteY1" fmla="*/ 1266093 h 1266093"/>
              <a:gd name="connsiteX2" fmla="*/ 0 w 1877786"/>
              <a:gd name="connsiteY2" fmla="*/ 1266093 h 1266093"/>
              <a:gd name="connsiteX0" fmla="*/ 1230673 w 1244740"/>
              <a:gd name="connsiteY0" fmla="*/ 0 h 1266093"/>
              <a:gd name="connsiteX1" fmla="*/ 1244740 w 1244740"/>
              <a:gd name="connsiteY1" fmla="*/ 1266093 h 1266093"/>
              <a:gd name="connsiteX2" fmla="*/ 0 w 1244740"/>
              <a:gd name="connsiteY2" fmla="*/ 1266093 h 1266093"/>
            </a:gdLst>
            <a:ahLst/>
            <a:cxnLst>
              <a:cxn ang="0">
                <a:pos x="connsiteX0" y="connsiteY0"/>
              </a:cxn>
              <a:cxn ang="0">
                <a:pos x="connsiteX1" y="connsiteY1"/>
              </a:cxn>
              <a:cxn ang="0">
                <a:pos x="connsiteX2" y="connsiteY2"/>
              </a:cxn>
            </a:cxnLst>
            <a:rect l="l" t="t" r="r" b="b"/>
            <a:pathLst>
              <a:path w="1244740" h="1266093">
                <a:moveTo>
                  <a:pt x="1230673" y="0"/>
                </a:moveTo>
                <a:lnTo>
                  <a:pt x="1244740" y="1266093"/>
                </a:lnTo>
                <a:lnTo>
                  <a:pt x="0" y="1266093"/>
                </a:lnTo>
              </a:path>
            </a:pathLst>
          </a:cu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1" name="矩形 30"/>
          <p:cNvSpPr/>
          <p:nvPr/>
        </p:nvSpPr>
        <p:spPr>
          <a:xfrm rot="1515423">
            <a:off x="532525" y="355442"/>
            <a:ext cx="689180" cy="671202"/>
          </a:xfrm>
          <a:prstGeom prst="rect">
            <a:avLst/>
          </a:pr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2" name="矩形 31"/>
          <p:cNvSpPr/>
          <p:nvPr/>
        </p:nvSpPr>
        <p:spPr>
          <a:xfrm rot="2208793">
            <a:off x="827826" y="942401"/>
            <a:ext cx="551304" cy="536922"/>
          </a:xfrm>
          <a:prstGeom prst="rect">
            <a:avLst/>
          </a:pr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3" name="矩形 32"/>
          <p:cNvSpPr/>
          <p:nvPr/>
        </p:nvSpPr>
        <p:spPr>
          <a:xfrm rot="3854316">
            <a:off x="833088" y="1467304"/>
            <a:ext cx="402792" cy="392285"/>
          </a:xfrm>
          <a:prstGeom prst="rect">
            <a:avLst/>
          </a:pr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1" name="矩形 10"/>
          <p:cNvSpPr/>
          <p:nvPr/>
        </p:nvSpPr>
        <p:spPr>
          <a:xfrm rot="13478624">
            <a:off x="7421130" y="4451254"/>
            <a:ext cx="1408340" cy="1371600"/>
          </a:xfrm>
          <a:custGeom>
            <a:avLst/>
            <a:gdLst>
              <a:gd name="connsiteX0" fmla="*/ 0 w 1877786"/>
              <a:gd name="connsiteY0" fmla="*/ 0 h 1828800"/>
              <a:gd name="connsiteX1" fmla="*/ 1877786 w 1877786"/>
              <a:gd name="connsiteY1" fmla="*/ 0 h 1828800"/>
              <a:gd name="connsiteX2" fmla="*/ 1877786 w 1877786"/>
              <a:gd name="connsiteY2" fmla="*/ 1828800 h 1828800"/>
              <a:gd name="connsiteX3" fmla="*/ 0 w 1877786"/>
              <a:gd name="connsiteY3" fmla="*/ 1828800 h 1828800"/>
              <a:gd name="connsiteX4" fmla="*/ 0 w 1877786"/>
              <a:gd name="connsiteY4" fmla="*/ 0 h 1828800"/>
              <a:gd name="connsiteX0" fmla="*/ 0 w 1877786"/>
              <a:gd name="connsiteY0" fmla="*/ 1828800 h 1828800"/>
              <a:gd name="connsiteX1" fmla="*/ 1877786 w 1877786"/>
              <a:gd name="connsiteY1" fmla="*/ 0 h 1828800"/>
              <a:gd name="connsiteX2" fmla="*/ 1877786 w 1877786"/>
              <a:gd name="connsiteY2" fmla="*/ 1828800 h 1828800"/>
              <a:gd name="connsiteX3" fmla="*/ 0 w 1877786"/>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1877786" h="1828800">
                <a:moveTo>
                  <a:pt x="0" y="1828800"/>
                </a:moveTo>
                <a:lnTo>
                  <a:pt x="1877786" y="0"/>
                </a:lnTo>
                <a:lnTo>
                  <a:pt x="1877786" y="1828800"/>
                </a:lnTo>
                <a:lnTo>
                  <a:pt x="0" y="1828800"/>
                </a:lnTo>
                <a:close/>
              </a:path>
            </a:pathLst>
          </a:cu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pic>
        <p:nvPicPr>
          <p:cNvPr id="16" name="图片 15">
            <a:extLst>
              <a:ext uri="{FF2B5EF4-FFF2-40B4-BE49-F238E27FC236}">
                <a16:creationId xmlns:a16="http://schemas.microsoft.com/office/drawing/2014/main" id="{977C6437-B164-BE4B-A963-7B679DB68034}"/>
              </a:ext>
            </a:extLst>
          </p:cNvPr>
          <p:cNvPicPr>
            <a:picLocks noChangeAspect="1"/>
          </p:cNvPicPr>
          <p:nvPr/>
        </p:nvPicPr>
        <p:blipFill>
          <a:blip r:embed="rId2"/>
          <a:stretch>
            <a:fillRect/>
          </a:stretch>
        </p:blipFill>
        <p:spPr>
          <a:xfrm>
            <a:off x="8031927" y="221221"/>
            <a:ext cx="871928" cy="271266"/>
          </a:xfrm>
          <a:prstGeom prst="rect">
            <a:avLst/>
          </a:prstGeom>
        </p:spPr>
      </p:pic>
      <p:sp>
        <p:nvSpPr>
          <p:cNvPr id="17" name="文本框 16">
            <a:extLst>
              <a:ext uri="{FF2B5EF4-FFF2-40B4-BE49-F238E27FC236}">
                <a16:creationId xmlns:a16="http://schemas.microsoft.com/office/drawing/2014/main" id="{82E2431F-D72D-1F41-A984-50F5A6767053}"/>
              </a:ext>
            </a:extLst>
          </p:cNvPr>
          <p:cNvSpPr txBox="1"/>
          <p:nvPr/>
        </p:nvSpPr>
        <p:spPr>
          <a:xfrm>
            <a:off x="3864078" y="2340077"/>
            <a:ext cx="4577661" cy="539778"/>
          </a:xfrm>
          <a:prstGeom prst="rect">
            <a:avLst/>
          </a:prstGeom>
          <a:noFill/>
        </p:spPr>
        <p:txBody>
          <a:bodyPr wrap="square" rtlCol="0">
            <a:spAutoFit/>
          </a:bodyPr>
          <a:lstStyle/>
          <a:p>
            <a:pPr algn="ctr"/>
            <a:r>
              <a:rPr lang="zh-CN" altLang="en-US" sz="2800" b="1" dirty="0">
                <a:latin typeface="Kaiti SC" panose="02010600040101010101" pitchFamily="2" charset="-122"/>
                <a:ea typeface="Kaiti SC" panose="02010600040101010101" pitchFamily="2" charset="-122"/>
              </a:rPr>
              <a:t>基础深度学习模型</a:t>
            </a:r>
            <a:endParaRPr lang="en-US" altLang="zh-CN" sz="2800" b="1"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35139167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accel="50000" decel="50000" fill="hold" grpId="0" nodeType="withEffect">
                                      <p:stCondLst>
                                        <p:cond delay="0"/>
                                      </p:stCondLst>
                                      <p:childTnLst>
                                        <p:animMotion origin="layout" path="M 1.11022E-16 4.44444E-6 L -0.01432 0.00138 " pathEditMode="relative" rAng="0" ptsTypes="AA">
                                          <p:cBhvr>
                                            <p:cTn id="9" dur="3000" fill="hold"/>
                                            <p:tgtEl>
                                              <p:spTgt spid="2"/>
                                            </p:tgtEl>
                                            <p:attrNameLst>
                                              <p:attrName>ppt_x</p:attrName>
                                              <p:attrName>ppt_y</p:attrName>
                                            </p:attrNameLst>
                                          </p:cBhvr>
                                          <p:rCtr x="-71600" y="690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14:presetBounceEnd="44000">
                                      <p:stCondLst>
                                        <p:cond delay="200"/>
                                      </p:stCondLst>
                                      <p:childTnLst>
                                        <p:set>
                                          <p:cBhvr>
                                            <p:cTn id="15" dur="1" fill="hold">
                                              <p:stCondLst>
                                                <p:cond delay="0"/>
                                              </p:stCondLst>
                                            </p:cTn>
                                            <p:tgtEl>
                                              <p:spTgt spid="30"/>
                                            </p:tgtEl>
                                            <p:attrNameLst>
                                              <p:attrName>style.visibility</p:attrName>
                                            </p:attrNameLst>
                                          </p:cBhvr>
                                          <p:to>
                                            <p:strVal val="visible"/>
                                          </p:to>
                                        </p:set>
                                        <p:anim calcmode="lin" valueType="num" p14:bounceEnd="44000">
                                          <p:cBhvr additive="base">
                                            <p:cTn id="16" dur="500" fill="hold"/>
                                            <p:tgtEl>
                                              <p:spTgt spid="30"/>
                                            </p:tgtEl>
                                            <p:attrNameLst>
                                              <p:attrName>ppt_x</p:attrName>
                                            </p:attrNameLst>
                                          </p:cBhvr>
                                          <p:tavLst>
                                            <p:tav tm="0">
                                              <p:val>
                                                <p:strVal val="0-#ppt_w/2"/>
                                              </p:val>
                                            </p:tav>
                                            <p:tav tm="100000">
                                              <p:val>
                                                <p:strVal val="#ppt_x"/>
                                              </p:val>
                                            </p:tav>
                                          </p:tavLst>
                                        </p:anim>
                                        <p:anim calcmode="lin" valueType="num" p14:bounceEnd="44000">
                                          <p:cBhvr additive="base">
                                            <p:cTn id="17" dur="500" fill="hold"/>
                                            <p:tgtEl>
                                              <p:spTgt spid="30"/>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50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250"/>
                                            <p:tgtEl>
                                              <p:spTgt spid="31"/>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250"/>
                                            <p:tgtEl>
                                              <p:spTgt spid="32"/>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250"/>
                                            <p:tgtEl>
                                              <p:spTgt spid="33"/>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arn(outVertical)">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0" grpId="0" animBg="1"/>
          <p:bldP spid="31" grpId="0" animBg="1"/>
          <p:bldP spid="32" grpId="0" animBg="1"/>
          <p:bldP spid="33" grpId="0" animBg="1"/>
          <p:bldP spid="11" grpId="0" animBg="1"/>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accel="50000" decel="50000" fill="hold" grpId="0" nodeType="withEffect">
                                      <p:stCondLst>
                                        <p:cond delay="0"/>
                                      </p:stCondLst>
                                      <p:childTnLst>
                                        <p:animMotion origin="layout" path="M 1.11022E-16 4.44444E-6 L -0.01432 0.00138 " pathEditMode="relative" rAng="0" ptsTypes="AA">
                                          <p:cBhvr>
                                            <p:cTn id="9" dur="3000" fill="hold"/>
                                            <p:tgtEl>
                                              <p:spTgt spid="2"/>
                                            </p:tgtEl>
                                            <p:attrNameLst>
                                              <p:attrName>ppt_x</p:attrName>
                                              <p:attrName>ppt_y</p:attrName>
                                            </p:attrNameLst>
                                          </p:cBhvr>
                                          <p:rCtr x="-71600" y="690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20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50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250"/>
                                            <p:tgtEl>
                                              <p:spTgt spid="31"/>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250"/>
                                            <p:tgtEl>
                                              <p:spTgt spid="32"/>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250"/>
                                            <p:tgtEl>
                                              <p:spTgt spid="33"/>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arn(outVertical)">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0" grpId="0" animBg="1"/>
          <p:bldP spid="31" grpId="0" animBg="1"/>
          <p:bldP spid="32" grpId="0" animBg="1"/>
          <p:bldP spid="33" grpId="0" animBg="1"/>
          <p:bldP spid="11" grpId="0" animBg="1"/>
          <p:bldP spid="17"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BAFBD96D-148C-8A43-9E9A-BED550A0CB73}"/>
              </a:ext>
            </a:extLst>
          </p:cNvPr>
          <p:cNvPicPr>
            <a:picLocks noChangeAspect="1"/>
          </p:cNvPicPr>
          <p:nvPr/>
        </p:nvPicPr>
        <p:blipFill>
          <a:blip r:embed="rId2"/>
          <a:stretch>
            <a:fillRect/>
          </a:stretch>
        </p:blipFill>
        <p:spPr>
          <a:xfrm>
            <a:off x="8031927" y="221221"/>
            <a:ext cx="871928" cy="271266"/>
          </a:xfrm>
          <a:prstGeom prst="rect">
            <a:avLst/>
          </a:prstGeom>
        </p:spPr>
      </p:pic>
      <p:sp>
        <p:nvSpPr>
          <p:cNvPr id="23" name="文本框 22">
            <a:extLst>
              <a:ext uri="{FF2B5EF4-FFF2-40B4-BE49-F238E27FC236}">
                <a16:creationId xmlns:a16="http://schemas.microsoft.com/office/drawing/2014/main" id="{4A93C0A0-E9E0-6943-9270-BE5236E8CAE8}"/>
              </a:ext>
            </a:extLst>
          </p:cNvPr>
          <p:cNvSpPr txBox="1"/>
          <p:nvPr/>
        </p:nvSpPr>
        <p:spPr>
          <a:xfrm>
            <a:off x="1697348" y="221221"/>
            <a:ext cx="5343787" cy="523220"/>
          </a:xfrm>
          <a:prstGeom prst="rect">
            <a:avLst/>
          </a:prstGeom>
          <a:noFill/>
        </p:spPr>
        <p:txBody>
          <a:bodyPr wrap="square" rtlCol="0">
            <a:spAutoFit/>
          </a:bodyPr>
          <a:lstStyle/>
          <a:p>
            <a:pPr algn="ctr"/>
            <a:r>
              <a:rPr lang="zh-CN" altLang="en-US" sz="2800" dirty="0"/>
              <a:t>标签抽取</a:t>
            </a:r>
            <a:endParaRPr lang="en-US" altLang="zh-CN" sz="2800" dirty="0"/>
          </a:p>
        </p:txBody>
      </p:sp>
      <p:sp>
        <p:nvSpPr>
          <p:cNvPr id="3" name="矩形 2">
            <a:extLst>
              <a:ext uri="{FF2B5EF4-FFF2-40B4-BE49-F238E27FC236}">
                <a16:creationId xmlns:a16="http://schemas.microsoft.com/office/drawing/2014/main" id="{3B4F3554-7A1E-9B48-82F8-48CAA3E50119}"/>
              </a:ext>
            </a:extLst>
          </p:cNvPr>
          <p:cNvSpPr/>
          <p:nvPr/>
        </p:nvSpPr>
        <p:spPr>
          <a:xfrm>
            <a:off x="707664" y="1120318"/>
            <a:ext cx="3180523" cy="481869"/>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a:solidFill>
                  <a:schemeClr val="tx1"/>
                </a:solidFill>
              </a:rPr>
              <a:t>张国立蒋雯丽</a:t>
            </a:r>
            <a:r>
              <a:rPr kumimoji="1" lang="en-US" altLang="zh-CN" sz="1600" dirty="0">
                <a:solidFill>
                  <a:schemeClr val="tx1"/>
                </a:solidFill>
              </a:rPr>
              <a:t>,</a:t>
            </a:r>
            <a:r>
              <a:rPr kumimoji="1" lang="zh-CN" altLang="en-US" sz="1600" dirty="0">
                <a:solidFill>
                  <a:schemeClr val="tx1"/>
                </a:solidFill>
              </a:rPr>
              <a:t>戏里戏外那些故事</a:t>
            </a:r>
          </a:p>
        </p:txBody>
      </p:sp>
      <p:sp>
        <p:nvSpPr>
          <p:cNvPr id="15" name="矩形 14">
            <a:extLst>
              <a:ext uri="{FF2B5EF4-FFF2-40B4-BE49-F238E27FC236}">
                <a16:creationId xmlns:a16="http://schemas.microsoft.com/office/drawing/2014/main" id="{2DFB6F5C-BB17-8C4B-9CB4-2ABEAC228AE5}"/>
              </a:ext>
            </a:extLst>
          </p:cNvPr>
          <p:cNvSpPr/>
          <p:nvPr/>
        </p:nvSpPr>
        <p:spPr>
          <a:xfrm>
            <a:off x="4699222" y="1120318"/>
            <a:ext cx="3681454" cy="481869"/>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kumimoji="1" lang="en-US" altLang="zh-CN" sz="1600" dirty="0">
                <a:solidFill>
                  <a:schemeClr val="tx1"/>
                </a:solidFill>
              </a:rPr>
              <a:t>{"</a:t>
            </a:r>
            <a:r>
              <a:rPr kumimoji="1" lang="zh-CN" altLang="en-US" sz="1600" dirty="0">
                <a:solidFill>
                  <a:schemeClr val="tx1"/>
                </a:solidFill>
              </a:rPr>
              <a:t>张国立</a:t>
            </a:r>
            <a:r>
              <a:rPr kumimoji="1" lang="en-US" altLang="zh-CN" sz="1600" dirty="0">
                <a:solidFill>
                  <a:schemeClr val="tx1"/>
                </a:solidFill>
              </a:rPr>
              <a:t>": 0.999, "</a:t>
            </a:r>
            <a:r>
              <a:rPr kumimoji="1" lang="zh-CN" altLang="en-US" sz="1600" dirty="0">
                <a:solidFill>
                  <a:schemeClr val="tx1"/>
                </a:solidFill>
              </a:rPr>
              <a:t>蒋雯丽</a:t>
            </a:r>
            <a:r>
              <a:rPr kumimoji="1" lang="en-US" altLang="zh-CN" sz="1600" dirty="0">
                <a:solidFill>
                  <a:schemeClr val="tx1"/>
                </a:solidFill>
              </a:rPr>
              <a:t>": 0.999}</a:t>
            </a:r>
          </a:p>
        </p:txBody>
      </p:sp>
      <p:cxnSp>
        <p:nvCxnSpPr>
          <p:cNvPr id="6" name="直线箭头连接符 5">
            <a:extLst>
              <a:ext uri="{FF2B5EF4-FFF2-40B4-BE49-F238E27FC236}">
                <a16:creationId xmlns:a16="http://schemas.microsoft.com/office/drawing/2014/main" id="{E3325C58-B124-F34A-AB5E-830359A36FB2}"/>
              </a:ext>
            </a:extLst>
          </p:cNvPr>
          <p:cNvCxnSpPr>
            <a:stCxn id="3" idx="3"/>
            <a:endCxn id="15" idx="1"/>
          </p:cNvCxnSpPr>
          <p:nvPr/>
        </p:nvCxnSpPr>
        <p:spPr>
          <a:xfrm>
            <a:off x="3888187" y="1361253"/>
            <a:ext cx="81103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矩形 17">
            <a:extLst>
              <a:ext uri="{FF2B5EF4-FFF2-40B4-BE49-F238E27FC236}">
                <a16:creationId xmlns:a16="http://schemas.microsoft.com/office/drawing/2014/main" id="{8AAD290F-F667-DF49-89B5-B66522BD614F}"/>
              </a:ext>
            </a:extLst>
          </p:cNvPr>
          <p:cNvSpPr/>
          <p:nvPr/>
        </p:nvSpPr>
        <p:spPr>
          <a:xfrm>
            <a:off x="707664" y="1999345"/>
            <a:ext cx="3180523" cy="481869"/>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a:solidFill>
                  <a:schemeClr val="tx1"/>
                </a:solidFill>
              </a:rPr>
              <a:t>《</a:t>
            </a:r>
            <a:r>
              <a:rPr kumimoji="1" lang="zh-CN" altLang="en-US" sz="1600" dirty="0">
                <a:solidFill>
                  <a:schemeClr val="tx1"/>
                </a:solidFill>
              </a:rPr>
              <a:t>戏里戏外</a:t>
            </a:r>
            <a:r>
              <a:rPr kumimoji="1" lang="en-US" altLang="zh-CN" sz="1600" dirty="0">
                <a:solidFill>
                  <a:schemeClr val="tx1"/>
                </a:solidFill>
              </a:rPr>
              <a:t>》</a:t>
            </a:r>
            <a:r>
              <a:rPr kumimoji="1" lang="zh-CN" altLang="en-US" sz="1600" dirty="0">
                <a:solidFill>
                  <a:schemeClr val="tx1"/>
                </a:solidFill>
              </a:rPr>
              <a:t>精彩片段，</a:t>
            </a:r>
            <a:endParaRPr kumimoji="1" lang="en-US" altLang="zh-CN" sz="1600" dirty="0">
              <a:solidFill>
                <a:schemeClr val="tx1"/>
              </a:solidFill>
            </a:endParaRPr>
          </a:p>
          <a:p>
            <a:pPr algn="ctr"/>
            <a:r>
              <a:rPr kumimoji="1" lang="zh-CN" altLang="en-US" sz="1600" dirty="0">
                <a:solidFill>
                  <a:schemeClr val="tx1"/>
                </a:solidFill>
              </a:rPr>
              <a:t>快速了解剧情内容</a:t>
            </a:r>
          </a:p>
        </p:txBody>
      </p:sp>
      <p:sp>
        <p:nvSpPr>
          <p:cNvPr id="19" name="矩形 18">
            <a:extLst>
              <a:ext uri="{FF2B5EF4-FFF2-40B4-BE49-F238E27FC236}">
                <a16:creationId xmlns:a16="http://schemas.microsoft.com/office/drawing/2014/main" id="{539CA6A4-73B5-7B45-AD5C-20B875D9EB56}"/>
              </a:ext>
            </a:extLst>
          </p:cNvPr>
          <p:cNvSpPr/>
          <p:nvPr/>
        </p:nvSpPr>
        <p:spPr>
          <a:xfrm>
            <a:off x="4699222" y="1999345"/>
            <a:ext cx="3681454" cy="481869"/>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kumimoji="1" lang="en-US" altLang="zh-CN" sz="1600" dirty="0">
                <a:solidFill>
                  <a:schemeClr val="tx1"/>
                </a:solidFill>
              </a:rPr>
              <a:t>{"</a:t>
            </a:r>
            <a:r>
              <a:rPr kumimoji="1" lang="zh-CN" altLang="en-US" sz="1600" dirty="0">
                <a:solidFill>
                  <a:schemeClr val="tx1"/>
                </a:solidFill>
              </a:rPr>
              <a:t>戏里戏外</a:t>
            </a:r>
            <a:r>
              <a:rPr kumimoji="1" lang="en-US" altLang="zh-CN" sz="1600" dirty="0">
                <a:solidFill>
                  <a:schemeClr val="tx1"/>
                </a:solidFill>
              </a:rPr>
              <a:t>": 0.999}</a:t>
            </a:r>
          </a:p>
        </p:txBody>
      </p:sp>
      <p:cxnSp>
        <p:nvCxnSpPr>
          <p:cNvPr id="20" name="直线箭头连接符 19">
            <a:extLst>
              <a:ext uri="{FF2B5EF4-FFF2-40B4-BE49-F238E27FC236}">
                <a16:creationId xmlns:a16="http://schemas.microsoft.com/office/drawing/2014/main" id="{FC7D9358-795E-3E48-9F78-DD6C23008932}"/>
              </a:ext>
            </a:extLst>
          </p:cNvPr>
          <p:cNvCxnSpPr>
            <a:stCxn id="18" idx="3"/>
            <a:endCxn id="19" idx="1"/>
          </p:cNvCxnSpPr>
          <p:nvPr/>
        </p:nvCxnSpPr>
        <p:spPr>
          <a:xfrm>
            <a:off x="3888187" y="2240280"/>
            <a:ext cx="81103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矩形 15">
            <a:extLst>
              <a:ext uri="{FF2B5EF4-FFF2-40B4-BE49-F238E27FC236}">
                <a16:creationId xmlns:a16="http://schemas.microsoft.com/office/drawing/2014/main" id="{33C8BB50-1308-DB48-87C6-C5463324C8E2}"/>
              </a:ext>
            </a:extLst>
          </p:cNvPr>
          <p:cNvSpPr/>
          <p:nvPr/>
        </p:nvSpPr>
        <p:spPr>
          <a:xfrm>
            <a:off x="926327" y="388850"/>
            <a:ext cx="4572000" cy="646331"/>
          </a:xfrm>
          <a:prstGeom prst="rect">
            <a:avLst/>
          </a:prstGeom>
        </p:spPr>
        <p:txBody>
          <a:bodyPr>
            <a:spAutoFit/>
          </a:bodyPr>
          <a:lstStyle/>
          <a:p>
            <a:r>
              <a:rPr lang="zh-CN" altLang="en-US" dirty="0"/>
              <a:t>	</a:t>
            </a:r>
          </a:p>
          <a:p>
            <a:r>
              <a:rPr lang="zh-CN" altLang="en-US" dirty="0"/>
              <a:t>	</a:t>
            </a:r>
          </a:p>
        </p:txBody>
      </p:sp>
      <p:sp>
        <p:nvSpPr>
          <p:cNvPr id="24" name="矩形 23">
            <a:extLst>
              <a:ext uri="{FF2B5EF4-FFF2-40B4-BE49-F238E27FC236}">
                <a16:creationId xmlns:a16="http://schemas.microsoft.com/office/drawing/2014/main" id="{74349B22-557D-364F-8F41-0629D77D47DB}"/>
              </a:ext>
            </a:extLst>
          </p:cNvPr>
          <p:cNvSpPr/>
          <p:nvPr/>
        </p:nvSpPr>
        <p:spPr>
          <a:xfrm>
            <a:off x="707664" y="3789401"/>
            <a:ext cx="3180523" cy="615622"/>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rPr>
              <a:t>在古代,“避讳”的风俗有不少,</a:t>
            </a:r>
            <a:endParaRPr lang="en-US" altLang="zh-CN" sz="1600" dirty="0">
              <a:solidFill>
                <a:schemeClr val="tx1"/>
              </a:solidFill>
            </a:endParaRPr>
          </a:p>
          <a:p>
            <a:pPr algn="ctr"/>
            <a:r>
              <a:rPr lang="zh-CN" altLang="en-US" sz="1600" dirty="0">
                <a:solidFill>
                  <a:schemeClr val="tx1"/>
                </a:solidFill>
              </a:rPr>
              <a:t>那么唐朝百姓要遵守哪些避讳呢?</a:t>
            </a:r>
            <a:endParaRPr kumimoji="1" lang="zh-CN" altLang="en-US" sz="1600" dirty="0">
              <a:solidFill>
                <a:schemeClr val="tx1"/>
              </a:solidFill>
            </a:endParaRPr>
          </a:p>
        </p:txBody>
      </p:sp>
      <p:sp>
        <p:nvSpPr>
          <p:cNvPr id="25" name="矩形 24">
            <a:extLst>
              <a:ext uri="{FF2B5EF4-FFF2-40B4-BE49-F238E27FC236}">
                <a16:creationId xmlns:a16="http://schemas.microsoft.com/office/drawing/2014/main" id="{16484299-97FF-FD49-B41C-7C1AE5ACC997}"/>
              </a:ext>
            </a:extLst>
          </p:cNvPr>
          <p:cNvSpPr/>
          <p:nvPr/>
        </p:nvSpPr>
        <p:spPr>
          <a:xfrm>
            <a:off x="4699222" y="3691136"/>
            <a:ext cx="3681454" cy="812151"/>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zh-CN" altLang="en-US" sz="1600" dirty="0">
                <a:solidFill>
                  <a:schemeClr val="tx1"/>
                </a:solidFill>
              </a:rPr>
              <a:t>{"避讳": 0.999, "风俗": 0.999, </a:t>
            </a:r>
            <a:endParaRPr lang="en-US" altLang="zh-CN" sz="1600" dirty="0">
              <a:solidFill>
                <a:schemeClr val="tx1"/>
              </a:solidFill>
            </a:endParaRPr>
          </a:p>
          <a:p>
            <a:pPr algn="ctr">
              <a:lnSpc>
                <a:spcPct val="150000"/>
              </a:lnSpc>
            </a:pPr>
            <a:r>
              <a:rPr lang="zh-CN" altLang="en-US" sz="1600" dirty="0">
                <a:solidFill>
                  <a:schemeClr val="tx1"/>
                </a:solidFill>
              </a:rPr>
              <a:t>"唐朝百姓": 0.999}</a:t>
            </a:r>
            <a:endParaRPr kumimoji="1" lang="en-US" altLang="zh-CN" sz="1600" dirty="0">
              <a:solidFill>
                <a:schemeClr val="tx1"/>
              </a:solidFill>
            </a:endParaRPr>
          </a:p>
        </p:txBody>
      </p:sp>
      <p:cxnSp>
        <p:nvCxnSpPr>
          <p:cNvPr id="26" name="直线箭头连接符 25">
            <a:extLst>
              <a:ext uri="{FF2B5EF4-FFF2-40B4-BE49-F238E27FC236}">
                <a16:creationId xmlns:a16="http://schemas.microsoft.com/office/drawing/2014/main" id="{1EB5D4B6-B080-6B40-8B79-FB53F878FFF7}"/>
              </a:ext>
            </a:extLst>
          </p:cNvPr>
          <p:cNvCxnSpPr>
            <a:cxnSpLocks/>
            <a:stCxn id="24" idx="3"/>
            <a:endCxn id="25" idx="1"/>
          </p:cNvCxnSpPr>
          <p:nvPr/>
        </p:nvCxnSpPr>
        <p:spPr>
          <a:xfrm>
            <a:off x="3888187" y="4097212"/>
            <a:ext cx="81103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矩形 26">
            <a:extLst>
              <a:ext uri="{FF2B5EF4-FFF2-40B4-BE49-F238E27FC236}">
                <a16:creationId xmlns:a16="http://schemas.microsoft.com/office/drawing/2014/main" id="{0085EA4A-99F2-4048-BD11-2C9577FC8A70}"/>
              </a:ext>
            </a:extLst>
          </p:cNvPr>
          <p:cNvSpPr/>
          <p:nvPr/>
        </p:nvSpPr>
        <p:spPr>
          <a:xfrm>
            <a:off x="707664" y="2894373"/>
            <a:ext cx="3180523" cy="481869"/>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rPr>
              <a:t>笑掉大牙!古代那些奇葩的</a:t>
            </a:r>
            <a:endParaRPr lang="en-US" altLang="zh-CN" sz="1600" dirty="0">
              <a:solidFill>
                <a:schemeClr val="tx1"/>
              </a:solidFill>
            </a:endParaRPr>
          </a:p>
          <a:p>
            <a:pPr algn="ctr"/>
            <a:r>
              <a:rPr lang="zh-CN" altLang="en-US" sz="1600" dirty="0">
                <a:solidFill>
                  <a:schemeClr val="tx1"/>
                </a:solidFill>
              </a:rPr>
              <a:t>“避讳”规定</a:t>
            </a:r>
            <a:endParaRPr kumimoji="1" lang="zh-CN" altLang="en-US" sz="1600" dirty="0">
              <a:solidFill>
                <a:schemeClr val="tx1"/>
              </a:solidFill>
            </a:endParaRPr>
          </a:p>
        </p:txBody>
      </p:sp>
      <p:sp>
        <p:nvSpPr>
          <p:cNvPr id="28" name="矩形 27">
            <a:extLst>
              <a:ext uri="{FF2B5EF4-FFF2-40B4-BE49-F238E27FC236}">
                <a16:creationId xmlns:a16="http://schemas.microsoft.com/office/drawing/2014/main" id="{D7A79120-AA26-6D45-BBB9-43A51F88813A}"/>
              </a:ext>
            </a:extLst>
          </p:cNvPr>
          <p:cNvSpPr/>
          <p:nvPr/>
        </p:nvSpPr>
        <p:spPr>
          <a:xfrm>
            <a:off x="4699221" y="2894373"/>
            <a:ext cx="3880235" cy="481869"/>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zh-CN" altLang="en-US" sz="1600" dirty="0">
                <a:solidFill>
                  <a:schemeClr val="tx1"/>
                </a:solidFill>
              </a:rPr>
              <a:t>{"古代": 0.989, "避讳": 0.999, "规定": 0.998}</a:t>
            </a:r>
            <a:endParaRPr kumimoji="1" lang="en-US" altLang="zh-CN" sz="1600" dirty="0">
              <a:solidFill>
                <a:schemeClr val="tx1"/>
              </a:solidFill>
            </a:endParaRPr>
          </a:p>
        </p:txBody>
      </p:sp>
      <p:cxnSp>
        <p:nvCxnSpPr>
          <p:cNvPr id="29" name="直线箭头连接符 28">
            <a:extLst>
              <a:ext uri="{FF2B5EF4-FFF2-40B4-BE49-F238E27FC236}">
                <a16:creationId xmlns:a16="http://schemas.microsoft.com/office/drawing/2014/main" id="{3DC7FFB2-BECC-AC43-ABCD-ECF6B794A1E4}"/>
              </a:ext>
            </a:extLst>
          </p:cNvPr>
          <p:cNvCxnSpPr>
            <a:cxnSpLocks/>
            <a:stCxn id="27" idx="3"/>
            <a:endCxn id="28" idx="1"/>
          </p:cNvCxnSpPr>
          <p:nvPr/>
        </p:nvCxnSpPr>
        <p:spPr>
          <a:xfrm>
            <a:off x="3888187" y="3135308"/>
            <a:ext cx="81103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8014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椭圆 2">
                <a:extLst>
                  <a:ext uri="{FF2B5EF4-FFF2-40B4-BE49-F238E27FC236}">
                    <a16:creationId xmlns:a16="http://schemas.microsoft.com/office/drawing/2014/main" id="{B879FF60-32E8-FF4F-9EEE-6ED64304B53F}"/>
                  </a:ext>
                </a:extLst>
              </p:cNvPr>
              <p:cNvSpPr/>
              <p:nvPr/>
            </p:nvSpPr>
            <p:spPr>
              <a:xfrm>
                <a:off x="884251"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1</m:t>
                          </m:r>
                        </m:sub>
                      </m:sSub>
                    </m:oMath>
                  </m:oMathPara>
                </a14:m>
                <a:endParaRPr kumimoji="1" lang="zh-CN" altLang="en-US" sz="1350" dirty="0"/>
              </a:p>
            </p:txBody>
          </p:sp>
        </mc:Choice>
        <mc:Fallback xmlns="">
          <p:sp>
            <p:nvSpPr>
              <p:cNvPr id="3" name="椭圆 2">
                <a:extLst>
                  <a:ext uri="{FF2B5EF4-FFF2-40B4-BE49-F238E27FC236}">
                    <a16:creationId xmlns:a16="http://schemas.microsoft.com/office/drawing/2014/main" id="{B879FF60-32E8-FF4F-9EEE-6ED64304B53F}"/>
                  </a:ext>
                </a:extLst>
              </p:cNvPr>
              <p:cNvSpPr>
                <a:spLocks noRot="1" noChangeAspect="1" noMove="1" noResize="1" noEditPoints="1" noAdjustHandles="1" noChangeArrowheads="1" noChangeShapeType="1" noTextEdit="1"/>
              </p:cNvSpPr>
              <p:nvPr/>
            </p:nvSpPr>
            <p:spPr>
              <a:xfrm>
                <a:off x="884251" y="4016569"/>
                <a:ext cx="352425" cy="342900"/>
              </a:xfrm>
              <a:prstGeom prst="ellipse">
                <a:avLst/>
              </a:prstGeom>
              <a:blipFill>
                <a:blip r:embed="rId2"/>
                <a:stretch>
                  <a:fillRect l="-1000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椭圆 20">
                <a:extLst>
                  <a:ext uri="{FF2B5EF4-FFF2-40B4-BE49-F238E27FC236}">
                    <a16:creationId xmlns:a16="http://schemas.microsoft.com/office/drawing/2014/main" id="{7E2C8909-34E6-BC4D-A356-A4E5F0B85424}"/>
                  </a:ext>
                </a:extLst>
              </p:cNvPr>
              <p:cNvSpPr/>
              <p:nvPr/>
            </p:nvSpPr>
            <p:spPr>
              <a:xfrm>
                <a:off x="1608151"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2</m:t>
                          </m:r>
                        </m:sub>
                      </m:sSub>
                    </m:oMath>
                  </m:oMathPara>
                </a14:m>
                <a:endParaRPr kumimoji="1" lang="zh-CN" altLang="en-US" sz="1350" dirty="0"/>
              </a:p>
            </p:txBody>
          </p:sp>
        </mc:Choice>
        <mc:Fallback xmlns="">
          <p:sp>
            <p:nvSpPr>
              <p:cNvPr id="21" name="椭圆 20">
                <a:extLst>
                  <a:ext uri="{FF2B5EF4-FFF2-40B4-BE49-F238E27FC236}">
                    <a16:creationId xmlns:a16="http://schemas.microsoft.com/office/drawing/2014/main" id="{7E2C8909-34E6-BC4D-A356-A4E5F0B85424}"/>
                  </a:ext>
                </a:extLst>
              </p:cNvPr>
              <p:cNvSpPr>
                <a:spLocks noRot="1" noChangeAspect="1" noMove="1" noResize="1" noEditPoints="1" noAdjustHandles="1" noChangeArrowheads="1" noChangeShapeType="1" noTextEdit="1"/>
              </p:cNvSpPr>
              <p:nvPr/>
            </p:nvSpPr>
            <p:spPr>
              <a:xfrm>
                <a:off x="1608151" y="4016569"/>
                <a:ext cx="352425" cy="342900"/>
              </a:xfrm>
              <a:prstGeom prst="ellipse">
                <a:avLst/>
              </a:prstGeom>
              <a:blipFill>
                <a:blip r:embed="rId3"/>
                <a:stretch>
                  <a:fillRect l="-13333"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椭圆 22">
                <a:extLst>
                  <a:ext uri="{FF2B5EF4-FFF2-40B4-BE49-F238E27FC236}">
                    <a16:creationId xmlns:a16="http://schemas.microsoft.com/office/drawing/2014/main" id="{F61C44C8-A43B-BB48-AA93-45E592392AC3}"/>
                  </a:ext>
                </a:extLst>
              </p:cNvPr>
              <p:cNvSpPr/>
              <p:nvPr/>
            </p:nvSpPr>
            <p:spPr>
              <a:xfrm>
                <a:off x="2303476"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3</m:t>
                          </m:r>
                        </m:sub>
                      </m:sSub>
                    </m:oMath>
                  </m:oMathPara>
                </a14:m>
                <a:endParaRPr kumimoji="1" lang="zh-CN" altLang="en-US" sz="1350" dirty="0"/>
              </a:p>
            </p:txBody>
          </p:sp>
        </mc:Choice>
        <mc:Fallback xmlns="">
          <p:sp>
            <p:nvSpPr>
              <p:cNvPr id="23" name="椭圆 22">
                <a:extLst>
                  <a:ext uri="{FF2B5EF4-FFF2-40B4-BE49-F238E27FC236}">
                    <a16:creationId xmlns:a16="http://schemas.microsoft.com/office/drawing/2014/main" id="{F61C44C8-A43B-BB48-AA93-45E592392AC3}"/>
                  </a:ext>
                </a:extLst>
              </p:cNvPr>
              <p:cNvSpPr>
                <a:spLocks noRot="1" noChangeAspect="1" noMove="1" noResize="1" noEditPoints="1" noAdjustHandles="1" noChangeArrowheads="1" noChangeShapeType="1" noTextEdit="1"/>
              </p:cNvSpPr>
              <p:nvPr/>
            </p:nvSpPr>
            <p:spPr>
              <a:xfrm>
                <a:off x="2303476" y="4016569"/>
                <a:ext cx="352425" cy="342900"/>
              </a:xfrm>
              <a:prstGeom prst="ellipse">
                <a:avLst/>
              </a:prstGeom>
              <a:blipFill>
                <a:blip r:embed="rId4"/>
                <a:stretch>
                  <a:fillRect l="-13333" b="-3333"/>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996C63B8-2CE3-3943-AE8E-F7EA04377F36}"/>
              </a:ext>
            </a:extLst>
          </p:cNvPr>
          <p:cNvSpPr txBox="1"/>
          <p:nvPr/>
        </p:nvSpPr>
        <p:spPr>
          <a:xfrm>
            <a:off x="915527" y="4483294"/>
            <a:ext cx="357790" cy="300082"/>
          </a:xfrm>
          <a:prstGeom prst="rect">
            <a:avLst/>
          </a:prstGeom>
          <a:noFill/>
        </p:spPr>
        <p:txBody>
          <a:bodyPr wrap="none" rtlCol="0">
            <a:spAutoFit/>
          </a:bodyPr>
          <a:lstStyle/>
          <a:p>
            <a:r>
              <a:rPr kumimoji="1" lang="zh-CN" altLang="en-US" sz="1350" dirty="0"/>
              <a:t>张</a:t>
            </a:r>
          </a:p>
        </p:txBody>
      </p:sp>
      <p:sp>
        <p:nvSpPr>
          <p:cNvPr id="27" name="文本框 26">
            <a:extLst>
              <a:ext uri="{FF2B5EF4-FFF2-40B4-BE49-F238E27FC236}">
                <a16:creationId xmlns:a16="http://schemas.microsoft.com/office/drawing/2014/main" id="{81B70EBB-C3A1-A444-AF83-C121A9D962B7}"/>
              </a:ext>
            </a:extLst>
          </p:cNvPr>
          <p:cNvSpPr txBox="1"/>
          <p:nvPr/>
        </p:nvSpPr>
        <p:spPr>
          <a:xfrm>
            <a:off x="1648952" y="4483294"/>
            <a:ext cx="357790" cy="300082"/>
          </a:xfrm>
          <a:prstGeom prst="rect">
            <a:avLst/>
          </a:prstGeom>
          <a:noFill/>
        </p:spPr>
        <p:txBody>
          <a:bodyPr wrap="none" rtlCol="0">
            <a:spAutoFit/>
          </a:bodyPr>
          <a:lstStyle/>
          <a:p>
            <a:r>
              <a:rPr kumimoji="1" lang="zh-CN" altLang="en-US" sz="1350" dirty="0"/>
              <a:t>国</a:t>
            </a:r>
          </a:p>
        </p:txBody>
      </p:sp>
      <p:sp>
        <p:nvSpPr>
          <p:cNvPr id="28" name="文本框 27">
            <a:extLst>
              <a:ext uri="{FF2B5EF4-FFF2-40B4-BE49-F238E27FC236}">
                <a16:creationId xmlns:a16="http://schemas.microsoft.com/office/drawing/2014/main" id="{2F984866-8218-154D-8139-F583EB0C4222}"/>
              </a:ext>
            </a:extLst>
          </p:cNvPr>
          <p:cNvSpPr txBox="1"/>
          <p:nvPr/>
        </p:nvSpPr>
        <p:spPr>
          <a:xfrm>
            <a:off x="2344277" y="4507493"/>
            <a:ext cx="357790" cy="300082"/>
          </a:xfrm>
          <a:prstGeom prst="rect">
            <a:avLst/>
          </a:prstGeom>
          <a:noFill/>
        </p:spPr>
        <p:txBody>
          <a:bodyPr wrap="none" rtlCol="0">
            <a:spAutoFit/>
          </a:bodyPr>
          <a:lstStyle/>
          <a:p>
            <a:r>
              <a:rPr kumimoji="1" lang="zh-CN" altLang="en-US" sz="1350" dirty="0"/>
              <a:t>立</a:t>
            </a:r>
          </a:p>
        </p:txBody>
      </p:sp>
      <mc:AlternateContent xmlns:mc="http://schemas.openxmlformats.org/markup-compatibility/2006" xmlns:a14="http://schemas.microsoft.com/office/drawing/2010/main">
        <mc:Choice Requires="a14">
          <p:sp>
            <p:nvSpPr>
              <p:cNvPr id="35" name="椭圆 34">
                <a:extLst>
                  <a:ext uri="{FF2B5EF4-FFF2-40B4-BE49-F238E27FC236}">
                    <a16:creationId xmlns:a16="http://schemas.microsoft.com/office/drawing/2014/main" id="{C1ECD375-D5DD-6B4E-A66D-A3FA1D3245A4}"/>
                  </a:ext>
                </a:extLst>
              </p:cNvPr>
              <p:cNvSpPr/>
              <p:nvPr/>
            </p:nvSpPr>
            <p:spPr>
              <a:xfrm>
                <a:off x="2998801"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4</m:t>
                          </m:r>
                        </m:sub>
                      </m:sSub>
                    </m:oMath>
                  </m:oMathPara>
                </a14:m>
                <a:endParaRPr kumimoji="1" lang="zh-CN" altLang="en-US" sz="1350" dirty="0"/>
              </a:p>
            </p:txBody>
          </p:sp>
        </mc:Choice>
        <mc:Fallback xmlns="">
          <p:sp>
            <p:nvSpPr>
              <p:cNvPr id="35" name="椭圆 34">
                <a:extLst>
                  <a:ext uri="{FF2B5EF4-FFF2-40B4-BE49-F238E27FC236}">
                    <a16:creationId xmlns:a16="http://schemas.microsoft.com/office/drawing/2014/main" id="{C1ECD375-D5DD-6B4E-A66D-A3FA1D3245A4}"/>
                  </a:ext>
                </a:extLst>
              </p:cNvPr>
              <p:cNvSpPr>
                <a:spLocks noRot="1" noChangeAspect="1" noMove="1" noResize="1" noEditPoints="1" noAdjustHandles="1" noChangeArrowheads="1" noChangeShapeType="1" noTextEdit="1"/>
              </p:cNvSpPr>
              <p:nvPr/>
            </p:nvSpPr>
            <p:spPr>
              <a:xfrm>
                <a:off x="2998801" y="4016569"/>
                <a:ext cx="352425" cy="342900"/>
              </a:xfrm>
              <a:prstGeom prst="ellipse">
                <a:avLst/>
              </a:prstGeom>
              <a:blipFill>
                <a:blip r:embed="rId5"/>
                <a:stretch>
                  <a:fillRect l="-9677" b="-3333"/>
                </a:stretch>
              </a:blipFill>
            </p:spPr>
            <p:txBody>
              <a:bodyPr/>
              <a:lstStyle/>
              <a:p>
                <a:r>
                  <a:rPr lang="zh-CN" altLang="en-US">
                    <a:noFill/>
                  </a:rPr>
                  <a:t> </a:t>
                </a:r>
              </a:p>
            </p:txBody>
          </p:sp>
        </mc:Fallback>
      </mc:AlternateContent>
      <p:sp>
        <p:nvSpPr>
          <p:cNvPr id="37" name="文本框 36">
            <a:extLst>
              <a:ext uri="{FF2B5EF4-FFF2-40B4-BE49-F238E27FC236}">
                <a16:creationId xmlns:a16="http://schemas.microsoft.com/office/drawing/2014/main" id="{1885DCE1-D6AD-6648-825F-762F9F87ACAF}"/>
              </a:ext>
            </a:extLst>
          </p:cNvPr>
          <p:cNvSpPr txBox="1"/>
          <p:nvPr/>
        </p:nvSpPr>
        <p:spPr>
          <a:xfrm>
            <a:off x="3039602" y="4507493"/>
            <a:ext cx="357790" cy="300082"/>
          </a:xfrm>
          <a:prstGeom prst="rect">
            <a:avLst/>
          </a:prstGeom>
          <a:noFill/>
        </p:spPr>
        <p:txBody>
          <a:bodyPr wrap="none" rtlCol="0">
            <a:spAutoFit/>
          </a:bodyPr>
          <a:lstStyle/>
          <a:p>
            <a:r>
              <a:rPr kumimoji="1" lang="zh-CN" altLang="en-US" sz="1350" dirty="0"/>
              <a:t>蒋</a:t>
            </a:r>
          </a:p>
        </p:txBody>
      </p:sp>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BAF6FF57-ABDD-DC4A-9C0C-6DE19A02CF7D}"/>
                  </a:ext>
                </a:extLst>
              </p:cNvPr>
              <p:cNvSpPr/>
              <p:nvPr/>
            </p:nvSpPr>
            <p:spPr>
              <a:xfrm>
                <a:off x="3773028"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5</m:t>
                          </m:r>
                        </m:sub>
                      </m:sSub>
                    </m:oMath>
                  </m:oMathPara>
                </a14:m>
                <a:endParaRPr kumimoji="1" lang="zh-CN" altLang="en-US" sz="1350" dirty="0"/>
              </a:p>
            </p:txBody>
          </p:sp>
        </mc:Choice>
        <mc:Fallback xmlns="">
          <p:sp>
            <p:nvSpPr>
              <p:cNvPr id="39" name="椭圆 38">
                <a:extLst>
                  <a:ext uri="{FF2B5EF4-FFF2-40B4-BE49-F238E27FC236}">
                    <a16:creationId xmlns:a16="http://schemas.microsoft.com/office/drawing/2014/main" id="{BAF6FF57-ABDD-DC4A-9C0C-6DE19A02CF7D}"/>
                  </a:ext>
                </a:extLst>
              </p:cNvPr>
              <p:cNvSpPr>
                <a:spLocks noRot="1" noChangeAspect="1" noMove="1" noResize="1" noEditPoints="1" noAdjustHandles="1" noChangeArrowheads="1" noChangeShapeType="1" noTextEdit="1"/>
              </p:cNvSpPr>
              <p:nvPr/>
            </p:nvSpPr>
            <p:spPr>
              <a:xfrm>
                <a:off x="3773028" y="4016569"/>
                <a:ext cx="352425" cy="342900"/>
              </a:xfrm>
              <a:prstGeom prst="ellipse">
                <a:avLst/>
              </a:prstGeom>
              <a:blipFill>
                <a:blip r:embed="rId6"/>
                <a:stretch>
                  <a:fillRect l="-9677" b="-3333"/>
                </a:stretch>
              </a:blipFill>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005D97FF-E0C0-1C4A-807C-33AE1ABC22A4}"/>
              </a:ext>
            </a:extLst>
          </p:cNvPr>
          <p:cNvSpPr txBox="1"/>
          <p:nvPr/>
        </p:nvSpPr>
        <p:spPr>
          <a:xfrm>
            <a:off x="3813829" y="4507493"/>
            <a:ext cx="357790" cy="300082"/>
          </a:xfrm>
          <a:prstGeom prst="rect">
            <a:avLst/>
          </a:prstGeom>
          <a:noFill/>
        </p:spPr>
        <p:txBody>
          <a:bodyPr wrap="none" rtlCol="0">
            <a:spAutoFit/>
          </a:bodyPr>
          <a:lstStyle/>
          <a:p>
            <a:r>
              <a:rPr kumimoji="1" lang="zh-CN" altLang="en-US" sz="1350" dirty="0"/>
              <a:t>雯</a:t>
            </a:r>
          </a:p>
        </p:txBody>
      </p:sp>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9E7A150D-7915-FF47-923E-E9CF1BD6B310}"/>
                  </a:ext>
                </a:extLst>
              </p:cNvPr>
              <p:cNvSpPr/>
              <p:nvPr/>
            </p:nvSpPr>
            <p:spPr>
              <a:xfrm>
                <a:off x="4547254"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6</m:t>
                          </m:r>
                        </m:sub>
                      </m:sSub>
                    </m:oMath>
                  </m:oMathPara>
                </a14:m>
                <a:endParaRPr kumimoji="1" lang="zh-CN" altLang="en-US" sz="1350" dirty="0"/>
              </a:p>
            </p:txBody>
          </p:sp>
        </mc:Choice>
        <mc:Fallback xmlns="">
          <p:sp>
            <p:nvSpPr>
              <p:cNvPr id="41" name="椭圆 40">
                <a:extLst>
                  <a:ext uri="{FF2B5EF4-FFF2-40B4-BE49-F238E27FC236}">
                    <a16:creationId xmlns:a16="http://schemas.microsoft.com/office/drawing/2014/main" id="{9E7A150D-7915-FF47-923E-E9CF1BD6B310}"/>
                  </a:ext>
                </a:extLst>
              </p:cNvPr>
              <p:cNvSpPr>
                <a:spLocks noRot="1" noChangeAspect="1" noMove="1" noResize="1" noEditPoints="1" noAdjustHandles="1" noChangeArrowheads="1" noChangeShapeType="1" noTextEdit="1"/>
              </p:cNvSpPr>
              <p:nvPr/>
            </p:nvSpPr>
            <p:spPr>
              <a:xfrm>
                <a:off x="4547254" y="4016569"/>
                <a:ext cx="352425" cy="342900"/>
              </a:xfrm>
              <a:prstGeom prst="ellipse">
                <a:avLst/>
              </a:prstGeom>
              <a:blipFill>
                <a:blip r:embed="rId7"/>
                <a:stretch>
                  <a:fillRect l="-9677" b="-3333"/>
                </a:stretch>
              </a:blipFill>
            </p:spPr>
            <p:txBody>
              <a:bodyPr/>
              <a:lstStyle/>
              <a:p>
                <a:r>
                  <a:rPr lang="zh-CN" altLang="en-US">
                    <a:noFill/>
                  </a:rPr>
                  <a:t> </a:t>
                </a:r>
              </a:p>
            </p:txBody>
          </p:sp>
        </mc:Fallback>
      </mc:AlternateContent>
      <p:sp>
        <p:nvSpPr>
          <p:cNvPr id="42" name="文本框 41">
            <a:extLst>
              <a:ext uri="{FF2B5EF4-FFF2-40B4-BE49-F238E27FC236}">
                <a16:creationId xmlns:a16="http://schemas.microsoft.com/office/drawing/2014/main" id="{B3D51BD6-7512-ED4B-8F23-62738E54ECE6}"/>
              </a:ext>
            </a:extLst>
          </p:cNvPr>
          <p:cNvSpPr txBox="1"/>
          <p:nvPr/>
        </p:nvSpPr>
        <p:spPr>
          <a:xfrm>
            <a:off x="4588055" y="4507493"/>
            <a:ext cx="357790" cy="300082"/>
          </a:xfrm>
          <a:prstGeom prst="rect">
            <a:avLst/>
          </a:prstGeom>
          <a:noFill/>
        </p:spPr>
        <p:txBody>
          <a:bodyPr wrap="none" rtlCol="0">
            <a:spAutoFit/>
          </a:bodyPr>
          <a:lstStyle/>
          <a:p>
            <a:r>
              <a:rPr kumimoji="1" lang="zh-CN" altLang="en-US" sz="1350" dirty="0"/>
              <a:t>丽</a:t>
            </a:r>
          </a:p>
        </p:txBody>
      </p:sp>
      <mc:AlternateContent xmlns:mc="http://schemas.openxmlformats.org/markup-compatibility/2006" xmlns:a14="http://schemas.microsoft.com/office/drawing/2010/main">
        <mc:Choice Requires="a14">
          <p:sp>
            <p:nvSpPr>
              <p:cNvPr id="43" name="椭圆 42">
                <a:extLst>
                  <a:ext uri="{FF2B5EF4-FFF2-40B4-BE49-F238E27FC236}">
                    <a16:creationId xmlns:a16="http://schemas.microsoft.com/office/drawing/2014/main" id="{20D93AA4-2F55-4A4E-AB1A-9B2DAA497340}"/>
                  </a:ext>
                </a:extLst>
              </p:cNvPr>
              <p:cNvSpPr/>
              <p:nvPr/>
            </p:nvSpPr>
            <p:spPr>
              <a:xfrm>
                <a:off x="5362282"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7</m:t>
                          </m:r>
                        </m:sub>
                      </m:sSub>
                    </m:oMath>
                  </m:oMathPara>
                </a14:m>
                <a:endParaRPr kumimoji="1" lang="zh-CN" altLang="en-US" sz="1350" dirty="0"/>
              </a:p>
            </p:txBody>
          </p:sp>
        </mc:Choice>
        <mc:Fallback xmlns="">
          <p:sp>
            <p:nvSpPr>
              <p:cNvPr id="43" name="椭圆 42">
                <a:extLst>
                  <a:ext uri="{FF2B5EF4-FFF2-40B4-BE49-F238E27FC236}">
                    <a16:creationId xmlns:a16="http://schemas.microsoft.com/office/drawing/2014/main" id="{20D93AA4-2F55-4A4E-AB1A-9B2DAA497340}"/>
                  </a:ext>
                </a:extLst>
              </p:cNvPr>
              <p:cNvSpPr>
                <a:spLocks noRot="1" noChangeAspect="1" noMove="1" noResize="1" noEditPoints="1" noAdjustHandles="1" noChangeArrowheads="1" noChangeShapeType="1" noTextEdit="1"/>
              </p:cNvSpPr>
              <p:nvPr/>
            </p:nvSpPr>
            <p:spPr>
              <a:xfrm>
                <a:off x="5362282" y="4016569"/>
                <a:ext cx="352425" cy="342900"/>
              </a:xfrm>
              <a:prstGeom prst="ellipse">
                <a:avLst/>
              </a:prstGeom>
              <a:blipFill>
                <a:blip r:embed="rId8"/>
                <a:stretch>
                  <a:fillRect l="-9677" b="-3333"/>
                </a:stretch>
              </a:blipFill>
            </p:spPr>
            <p:txBody>
              <a:bodyPr/>
              <a:lstStyle/>
              <a:p>
                <a:r>
                  <a:rPr lang="zh-CN" altLang="en-US">
                    <a:noFill/>
                  </a:rPr>
                  <a:t> </a:t>
                </a:r>
              </a:p>
            </p:txBody>
          </p:sp>
        </mc:Fallback>
      </mc:AlternateContent>
      <p:sp>
        <p:nvSpPr>
          <p:cNvPr id="44" name="文本框 43">
            <a:extLst>
              <a:ext uri="{FF2B5EF4-FFF2-40B4-BE49-F238E27FC236}">
                <a16:creationId xmlns:a16="http://schemas.microsoft.com/office/drawing/2014/main" id="{71280060-78A3-434F-B236-843750254231}"/>
              </a:ext>
            </a:extLst>
          </p:cNvPr>
          <p:cNvSpPr txBox="1"/>
          <p:nvPr/>
        </p:nvSpPr>
        <p:spPr>
          <a:xfrm>
            <a:off x="5403083" y="4507493"/>
            <a:ext cx="357790" cy="300082"/>
          </a:xfrm>
          <a:prstGeom prst="rect">
            <a:avLst/>
          </a:prstGeom>
          <a:noFill/>
        </p:spPr>
        <p:txBody>
          <a:bodyPr wrap="none" rtlCol="0">
            <a:spAutoFit/>
          </a:bodyPr>
          <a:lstStyle/>
          <a:p>
            <a:r>
              <a:rPr kumimoji="1" lang="zh-CN" altLang="en-US" sz="1350" dirty="0"/>
              <a:t>，</a:t>
            </a:r>
          </a:p>
        </p:txBody>
      </p:sp>
      <mc:AlternateContent xmlns:mc="http://schemas.openxmlformats.org/markup-compatibility/2006" xmlns:a14="http://schemas.microsoft.com/office/drawing/2010/main">
        <mc:Choice Requires="a14">
          <p:sp>
            <p:nvSpPr>
              <p:cNvPr id="45" name="椭圆 44">
                <a:extLst>
                  <a:ext uri="{FF2B5EF4-FFF2-40B4-BE49-F238E27FC236}">
                    <a16:creationId xmlns:a16="http://schemas.microsoft.com/office/drawing/2014/main" id="{2EAB946C-1260-9448-A509-353D1EE702F1}"/>
                  </a:ext>
                </a:extLst>
              </p:cNvPr>
              <p:cNvSpPr/>
              <p:nvPr/>
            </p:nvSpPr>
            <p:spPr>
              <a:xfrm>
                <a:off x="6177310"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8</m:t>
                          </m:r>
                        </m:sub>
                      </m:sSub>
                    </m:oMath>
                  </m:oMathPara>
                </a14:m>
                <a:endParaRPr kumimoji="1" lang="zh-CN" altLang="en-US" sz="1350" dirty="0"/>
              </a:p>
            </p:txBody>
          </p:sp>
        </mc:Choice>
        <mc:Fallback xmlns="">
          <p:sp>
            <p:nvSpPr>
              <p:cNvPr id="45" name="椭圆 44">
                <a:extLst>
                  <a:ext uri="{FF2B5EF4-FFF2-40B4-BE49-F238E27FC236}">
                    <a16:creationId xmlns:a16="http://schemas.microsoft.com/office/drawing/2014/main" id="{2EAB946C-1260-9448-A509-353D1EE702F1}"/>
                  </a:ext>
                </a:extLst>
              </p:cNvPr>
              <p:cNvSpPr>
                <a:spLocks noRot="1" noChangeAspect="1" noMove="1" noResize="1" noEditPoints="1" noAdjustHandles="1" noChangeArrowheads="1" noChangeShapeType="1" noTextEdit="1"/>
              </p:cNvSpPr>
              <p:nvPr/>
            </p:nvSpPr>
            <p:spPr>
              <a:xfrm>
                <a:off x="6177310" y="4016569"/>
                <a:ext cx="352425" cy="342900"/>
              </a:xfrm>
              <a:prstGeom prst="ellipse">
                <a:avLst/>
              </a:prstGeom>
              <a:blipFill>
                <a:blip r:embed="rId9"/>
                <a:stretch>
                  <a:fillRect l="-9677" b="-3333"/>
                </a:stretch>
              </a:blipFill>
            </p:spPr>
            <p:txBody>
              <a:bodyPr/>
              <a:lstStyle/>
              <a:p>
                <a:r>
                  <a:rPr lang="zh-CN" altLang="en-US">
                    <a:noFill/>
                  </a:rPr>
                  <a:t> </a:t>
                </a:r>
              </a:p>
            </p:txBody>
          </p:sp>
        </mc:Fallback>
      </mc:AlternateContent>
      <p:sp>
        <p:nvSpPr>
          <p:cNvPr id="46" name="文本框 45">
            <a:extLst>
              <a:ext uri="{FF2B5EF4-FFF2-40B4-BE49-F238E27FC236}">
                <a16:creationId xmlns:a16="http://schemas.microsoft.com/office/drawing/2014/main" id="{91060D97-1DCC-1B44-B090-6E78DB20E832}"/>
              </a:ext>
            </a:extLst>
          </p:cNvPr>
          <p:cNvSpPr txBox="1"/>
          <p:nvPr/>
        </p:nvSpPr>
        <p:spPr>
          <a:xfrm>
            <a:off x="6218111" y="4507493"/>
            <a:ext cx="357790" cy="300082"/>
          </a:xfrm>
          <a:prstGeom prst="rect">
            <a:avLst/>
          </a:prstGeom>
          <a:noFill/>
        </p:spPr>
        <p:txBody>
          <a:bodyPr wrap="none" rtlCol="0">
            <a:spAutoFit/>
          </a:bodyPr>
          <a:lstStyle/>
          <a:p>
            <a:r>
              <a:rPr kumimoji="1" lang="zh-CN" altLang="en-US" sz="1350" dirty="0"/>
              <a:t>戏</a:t>
            </a:r>
          </a:p>
        </p:txBody>
      </p:sp>
      <mc:AlternateContent xmlns:mc="http://schemas.openxmlformats.org/markup-compatibility/2006" xmlns:a14="http://schemas.microsoft.com/office/drawing/2010/main">
        <mc:Choice Requires="a14">
          <p:sp>
            <p:nvSpPr>
              <p:cNvPr id="47" name="椭圆 46">
                <a:extLst>
                  <a:ext uri="{FF2B5EF4-FFF2-40B4-BE49-F238E27FC236}">
                    <a16:creationId xmlns:a16="http://schemas.microsoft.com/office/drawing/2014/main" id="{93EC9B0C-4577-6049-99A0-B97A8BA6AEFC}"/>
                  </a:ext>
                </a:extLst>
              </p:cNvPr>
              <p:cNvSpPr/>
              <p:nvPr/>
            </p:nvSpPr>
            <p:spPr>
              <a:xfrm>
                <a:off x="6856927"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9</m:t>
                          </m:r>
                        </m:sub>
                      </m:sSub>
                    </m:oMath>
                  </m:oMathPara>
                </a14:m>
                <a:endParaRPr kumimoji="1" lang="zh-CN" altLang="en-US" sz="1350" dirty="0"/>
              </a:p>
            </p:txBody>
          </p:sp>
        </mc:Choice>
        <mc:Fallback xmlns="">
          <p:sp>
            <p:nvSpPr>
              <p:cNvPr id="47" name="椭圆 46">
                <a:extLst>
                  <a:ext uri="{FF2B5EF4-FFF2-40B4-BE49-F238E27FC236}">
                    <a16:creationId xmlns:a16="http://schemas.microsoft.com/office/drawing/2014/main" id="{93EC9B0C-4577-6049-99A0-B97A8BA6AEFC}"/>
                  </a:ext>
                </a:extLst>
              </p:cNvPr>
              <p:cNvSpPr>
                <a:spLocks noRot="1" noChangeAspect="1" noMove="1" noResize="1" noEditPoints="1" noAdjustHandles="1" noChangeArrowheads="1" noChangeShapeType="1" noTextEdit="1"/>
              </p:cNvSpPr>
              <p:nvPr/>
            </p:nvSpPr>
            <p:spPr>
              <a:xfrm>
                <a:off x="6856927" y="4016569"/>
                <a:ext cx="352425" cy="342900"/>
              </a:xfrm>
              <a:prstGeom prst="ellipse">
                <a:avLst/>
              </a:prstGeom>
              <a:blipFill>
                <a:blip r:embed="rId10"/>
                <a:stretch>
                  <a:fillRect l="-9677" b="-3333"/>
                </a:stretch>
              </a:blipFill>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id="{3410A556-B8CB-8E44-B30E-BF509C44A797}"/>
              </a:ext>
            </a:extLst>
          </p:cNvPr>
          <p:cNvSpPr txBox="1"/>
          <p:nvPr/>
        </p:nvSpPr>
        <p:spPr>
          <a:xfrm>
            <a:off x="6897728" y="4507493"/>
            <a:ext cx="357790" cy="300082"/>
          </a:xfrm>
          <a:prstGeom prst="rect">
            <a:avLst/>
          </a:prstGeom>
          <a:noFill/>
        </p:spPr>
        <p:txBody>
          <a:bodyPr wrap="none" rtlCol="0">
            <a:spAutoFit/>
          </a:bodyPr>
          <a:lstStyle/>
          <a:p>
            <a:r>
              <a:rPr kumimoji="1" lang="zh-CN" altLang="en-US" sz="1350" dirty="0"/>
              <a:t>里</a:t>
            </a:r>
          </a:p>
        </p:txBody>
      </p:sp>
      <mc:AlternateContent xmlns:mc="http://schemas.openxmlformats.org/markup-compatibility/2006" xmlns:a14="http://schemas.microsoft.com/office/drawing/2010/main">
        <mc:Choice Requires="a14">
          <p:sp>
            <p:nvSpPr>
              <p:cNvPr id="49" name="椭圆 48">
                <a:extLst>
                  <a:ext uri="{FF2B5EF4-FFF2-40B4-BE49-F238E27FC236}">
                    <a16:creationId xmlns:a16="http://schemas.microsoft.com/office/drawing/2014/main" id="{2EDF0301-365E-1345-86E8-3E2E2B1F102A}"/>
                  </a:ext>
                </a:extLst>
              </p:cNvPr>
              <p:cNvSpPr/>
              <p:nvPr/>
            </p:nvSpPr>
            <p:spPr>
              <a:xfrm>
                <a:off x="7572764"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10</m:t>
                          </m:r>
                        </m:sub>
                      </m:sSub>
                    </m:oMath>
                  </m:oMathPara>
                </a14:m>
                <a:endParaRPr kumimoji="1" lang="zh-CN" altLang="en-US" sz="1350" dirty="0"/>
              </a:p>
            </p:txBody>
          </p:sp>
        </mc:Choice>
        <mc:Fallback xmlns="">
          <p:sp>
            <p:nvSpPr>
              <p:cNvPr id="49" name="椭圆 48">
                <a:extLst>
                  <a:ext uri="{FF2B5EF4-FFF2-40B4-BE49-F238E27FC236}">
                    <a16:creationId xmlns:a16="http://schemas.microsoft.com/office/drawing/2014/main" id="{2EDF0301-365E-1345-86E8-3E2E2B1F102A}"/>
                  </a:ext>
                </a:extLst>
              </p:cNvPr>
              <p:cNvSpPr>
                <a:spLocks noRot="1" noChangeAspect="1" noMove="1" noResize="1" noEditPoints="1" noAdjustHandles="1" noChangeArrowheads="1" noChangeShapeType="1" noTextEdit="1"/>
              </p:cNvSpPr>
              <p:nvPr/>
            </p:nvSpPr>
            <p:spPr>
              <a:xfrm>
                <a:off x="7572764" y="4016569"/>
                <a:ext cx="352425" cy="342900"/>
              </a:xfrm>
              <a:prstGeom prst="ellipse">
                <a:avLst/>
              </a:prstGeom>
              <a:blipFill>
                <a:blip r:embed="rId11"/>
                <a:stretch>
                  <a:fillRect l="-19355" b="-3333"/>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C09AB49A-1F89-3848-9E4F-7BC4359C9F1B}"/>
              </a:ext>
            </a:extLst>
          </p:cNvPr>
          <p:cNvSpPr txBox="1"/>
          <p:nvPr/>
        </p:nvSpPr>
        <p:spPr>
          <a:xfrm>
            <a:off x="7613565" y="4507493"/>
            <a:ext cx="357790" cy="300082"/>
          </a:xfrm>
          <a:prstGeom prst="rect">
            <a:avLst/>
          </a:prstGeom>
          <a:noFill/>
        </p:spPr>
        <p:txBody>
          <a:bodyPr wrap="none" rtlCol="0">
            <a:spAutoFit/>
          </a:bodyPr>
          <a:lstStyle/>
          <a:p>
            <a:r>
              <a:rPr kumimoji="1" lang="zh-CN" altLang="en-US" sz="1350" dirty="0"/>
              <a:t>戏</a:t>
            </a:r>
          </a:p>
        </p:txBody>
      </p:sp>
      <p:sp>
        <p:nvSpPr>
          <p:cNvPr id="6" name="矩形 5">
            <a:extLst>
              <a:ext uri="{FF2B5EF4-FFF2-40B4-BE49-F238E27FC236}">
                <a16:creationId xmlns:a16="http://schemas.microsoft.com/office/drawing/2014/main" id="{C5DA486C-DA44-4047-89C3-D3EFF0F359D4}"/>
              </a:ext>
            </a:extLst>
          </p:cNvPr>
          <p:cNvSpPr/>
          <p:nvPr/>
        </p:nvSpPr>
        <p:spPr>
          <a:xfrm>
            <a:off x="884251" y="3197419"/>
            <a:ext cx="7040938" cy="50482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350" b="1" dirty="0">
                <a:solidFill>
                  <a:schemeClr val="tx1"/>
                </a:solidFill>
              </a:rPr>
              <a:t>上下文</a:t>
            </a:r>
            <a:r>
              <a:rPr kumimoji="1" lang="en-US" altLang="zh-CN" sz="1350" b="1" dirty="0">
                <a:solidFill>
                  <a:schemeClr val="tx1"/>
                </a:solidFill>
              </a:rPr>
              <a:t>embedding</a:t>
            </a:r>
            <a:endParaRPr kumimoji="1" lang="zh-CN" altLang="en-US" sz="1350" b="1" dirty="0">
              <a:solidFill>
                <a:schemeClr val="tx1"/>
              </a:solidFill>
            </a:endParaRPr>
          </a:p>
        </p:txBody>
      </p:sp>
      <mc:AlternateContent xmlns:mc="http://schemas.openxmlformats.org/markup-compatibility/2006" xmlns:a14="http://schemas.microsoft.com/office/drawing/2010/main">
        <mc:Choice Requires="a14">
          <p:sp>
            <p:nvSpPr>
              <p:cNvPr id="51" name="椭圆 50">
                <a:extLst>
                  <a:ext uri="{FF2B5EF4-FFF2-40B4-BE49-F238E27FC236}">
                    <a16:creationId xmlns:a16="http://schemas.microsoft.com/office/drawing/2014/main" id="{18FDD9CA-97D0-DC4D-BE78-A5364233F614}"/>
                  </a:ext>
                </a:extLst>
              </p:cNvPr>
              <p:cNvSpPr/>
              <p:nvPr/>
            </p:nvSpPr>
            <p:spPr>
              <a:xfrm>
                <a:off x="884251"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1</m:t>
                          </m:r>
                        </m:sub>
                      </m:sSub>
                    </m:oMath>
                  </m:oMathPara>
                </a14:m>
                <a:endParaRPr kumimoji="1" lang="zh-CN" altLang="en-US" sz="1350" dirty="0">
                  <a:solidFill>
                    <a:schemeClr val="tx1"/>
                  </a:solidFill>
                </a:endParaRPr>
              </a:p>
            </p:txBody>
          </p:sp>
        </mc:Choice>
        <mc:Fallback xmlns="">
          <p:sp>
            <p:nvSpPr>
              <p:cNvPr id="51" name="椭圆 50">
                <a:extLst>
                  <a:ext uri="{FF2B5EF4-FFF2-40B4-BE49-F238E27FC236}">
                    <a16:creationId xmlns:a16="http://schemas.microsoft.com/office/drawing/2014/main" id="{18FDD9CA-97D0-DC4D-BE78-A5364233F614}"/>
                  </a:ext>
                </a:extLst>
              </p:cNvPr>
              <p:cNvSpPr>
                <a:spLocks noRot="1" noChangeAspect="1" noMove="1" noResize="1" noEditPoints="1" noAdjustHandles="1" noChangeArrowheads="1" noChangeShapeType="1" noTextEdit="1"/>
              </p:cNvSpPr>
              <p:nvPr/>
            </p:nvSpPr>
            <p:spPr>
              <a:xfrm>
                <a:off x="884251" y="2511619"/>
                <a:ext cx="352425" cy="342900"/>
              </a:xfrm>
              <a:prstGeom prst="ellipse">
                <a:avLst/>
              </a:prstGeom>
              <a:blipFill>
                <a:blip r:embed="rId12"/>
                <a:stretch>
                  <a:fillRect l="-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椭圆 51">
                <a:extLst>
                  <a:ext uri="{FF2B5EF4-FFF2-40B4-BE49-F238E27FC236}">
                    <a16:creationId xmlns:a16="http://schemas.microsoft.com/office/drawing/2014/main" id="{6ADE39DC-4163-5B4E-A7C1-7CBD0911C1F7}"/>
                  </a:ext>
                </a:extLst>
              </p:cNvPr>
              <p:cNvSpPr/>
              <p:nvPr/>
            </p:nvSpPr>
            <p:spPr>
              <a:xfrm>
                <a:off x="1608151"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2</m:t>
                          </m:r>
                        </m:sub>
                      </m:sSub>
                    </m:oMath>
                  </m:oMathPara>
                </a14:m>
                <a:endParaRPr kumimoji="1" lang="zh-CN" altLang="en-US" sz="1350" dirty="0">
                  <a:solidFill>
                    <a:schemeClr val="tx1"/>
                  </a:solidFill>
                </a:endParaRPr>
              </a:p>
            </p:txBody>
          </p:sp>
        </mc:Choice>
        <mc:Fallback xmlns="">
          <p:sp>
            <p:nvSpPr>
              <p:cNvPr id="52" name="椭圆 51">
                <a:extLst>
                  <a:ext uri="{FF2B5EF4-FFF2-40B4-BE49-F238E27FC236}">
                    <a16:creationId xmlns:a16="http://schemas.microsoft.com/office/drawing/2014/main" id="{6ADE39DC-4163-5B4E-A7C1-7CBD0911C1F7}"/>
                  </a:ext>
                </a:extLst>
              </p:cNvPr>
              <p:cNvSpPr>
                <a:spLocks noRot="1" noChangeAspect="1" noMove="1" noResize="1" noEditPoints="1" noAdjustHandles="1" noChangeArrowheads="1" noChangeShapeType="1" noTextEdit="1"/>
              </p:cNvSpPr>
              <p:nvPr/>
            </p:nvSpPr>
            <p:spPr>
              <a:xfrm>
                <a:off x="1608151" y="2511619"/>
                <a:ext cx="352425" cy="342900"/>
              </a:xfrm>
              <a:prstGeom prst="ellipse">
                <a:avLst/>
              </a:prstGeom>
              <a:blipFill>
                <a:blip r:embed="rId13"/>
                <a:stretch>
                  <a:fillRect l="-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椭圆 52">
                <a:extLst>
                  <a:ext uri="{FF2B5EF4-FFF2-40B4-BE49-F238E27FC236}">
                    <a16:creationId xmlns:a16="http://schemas.microsoft.com/office/drawing/2014/main" id="{541102FC-8DF5-804A-9444-736EC2C5B618}"/>
                  </a:ext>
                </a:extLst>
              </p:cNvPr>
              <p:cNvSpPr/>
              <p:nvPr/>
            </p:nvSpPr>
            <p:spPr>
              <a:xfrm>
                <a:off x="2303476"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3</m:t>
                          </m:r>
                        </m:sub>
                      </m:sSub>
                    </m:oMath>
                  </m:oMathPara>
                </a14:m>
                <a:endParaRPr kumimoji="1" lang="zh-CN" altLang="en-US" sz="1350" dirty="0">
                  <a:solidFill>
                    <a:schemeClr val="tx1"/>
                  </a:solidFill>
                </a:endParaRPr>
              </a:p>
            </p:txBody>
          </p:sp>
        </mc:Choice>
        <mc:Fallback xmlns="">
          <p:sp>
            <p:nvSpPr>
              <p:cNvPr id="53" name="椭圆 52">
                <a:extLst>
                  <a:ext uri="{FF2B5EF4-FFF2-40B4-BE49-F238E27FC236}">
                    <a16:creationId xmlns:a16="http://schemas.microsoft.com/office/drawing/2014/main" id="{541102FC-8DF5-804A-9444-736EC2C5B618}"/>
                  </a:ext>
                </a:extLst>
              </p:cNvPr>
              <p:cNvSpPr>
                <a:spLocks noRot="1" noChangeAspect="1" noMove="1" noResize="1" noEditPoints="1" noAdjustHandles="1" noChangeArrowheads="1" noChangeShapeType="1" noTextEdit="1"/>
              </p:cNvSpPr>
              <p:nvPr/>
            </p:nvSpPr>
            <p:spPr>
              <a:xfrm>
                <a:off x="2303476" y="2511619"/>
                <a:ext cx="352425" cy="342900"/>
              </a:xfrm>
              <a:prstGeom prst="ellipse">
                <a:avLst/>
              </a:prstGeom>
              <a:blipFill>
                <a:blip r:embed="rId14"/>
                <a:stretch>
                  <a:fillRect l="-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椭圆 53">
                <a:extLst>
                  <a:ext uri="{FF2B5EF4-FFF2-40B4-BE49-F238E27FC236}">
                    <a16:creationId xmlns:a16="http://schemas.microsoft.com/office/drawing/2014/main" id="{6E2902C7-C441-3F44-8CAF-2659663E2F3D}"/>
                  </a:ext>
                </a:extLst>
              </p:cNvPr>
              <p:cNvSpPr/>
              <p:nvPr/>
            </p:nvSpPr>
            <p:spPr>
              <a:xfrm>
                <a:off x="2998801"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4</m:t>
                          </m:r>
                        </m:sub>
                      </m:sSub>
                    </m:oMath>
                  </m:oMathPara>
                </a14:m>
                <a:endParaRPr kumimoji="1" lang="zh-CN" altLang="en-US" sz="1350" dirty="0">
                  <a:solidFill>
                    <a:schemeClr val="tx1"/>
                  </a:solidFill>
                </a:endParaRPr>
              </a:p>
            </p:txBody>
          </p:sp>
        </mc:Choice>
        <mc:Fallback xmlns="">
          <p:sp>
            <p:nvSpPr>
              <p:cNvPr id="54" name="椭圆 53">
                <a:extLst>
                  <a:ext uri="{FF2B5EF4-FFF2-40B4-BE49-F238E27FC236}">
                    <a16:creationId xmlns:a16="http://schemas.microsoft.com/office/drawing/2014/main" id="{6E2902C7-C441-3F44-8CAF-2659663E2F3D}"/>
                  </a:ext>
                </a:extLst>
              </p:cNvPr>
              <p:cNvSpPr>
                <a:spLocks noRot="1" noChangeAspect="1" noMove="1" noResize="1" noEditPoints="1" noAdjustHandles="1" noChangeArrowheads="1" noChangeShapeType="1" noTextEdit="1"/>
              </p:cNvSpPr>
              <p:nvPr/>
            </p:nvSpPr>
            <p:spPr>
              <a:xfrm>
                <a:off x="2998801" y="2511619"/>
                <a:ext cx="352425" cy="342900"/>
              </a:xfrm>
              <a:prstGeom prst="ellipse">
                <a:avLst/>
              </a:prstGeom>
              <a:blipFill>
                <a:blip r:embed="rId15"/>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椭圆 55">
                <a:extLst>
                  <a:ext uri="{FF2B5EF4-FFF2-40B4-BE49-F238E27FC236}">
                    <a16:creationId xmlns:a16="http://schemas.microsoft.com/office/drawing/2014/main" id="{55A9D69F-C229-AC46-8E54-F4D58849AF74}"/>
                  </a:ext>
                </a:extLst>
              </p:cNvPr>
              <p:cNvSpPr/>
              <p:nvPr/>
            </p:nvSpPr>
            <p:spPr>
              <a:xfrm>
                <a:off x="3773028"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5</m:t>
                          </m:r>
                        </m:sub>
                      </m:sSub>
                    </m:oMath>
                  </m:oMathPara>
                </a14:m>
                <a:endParaRPr kumimoji="1" lang="zh-CN" altLang="en-US" sz="1350" dirty="0">
                  <a:solidFill>
                    <a:schemeClr val="tx1"/>
                  </a:solidFill>
                </a:endParaRPr>
              </a:p>
            </p:txBody>
          </p:sp>
        </mc:Choice>
        <mc:Fallback xmlns="">
          <p:sp>
            <p:nvSpPr>
              <p:cNvPr id="56" name="椭圆 55">
                <a:extLst>
                  <a:ext uri="{FF2B5EF4-FFF2-40B4-BE49-F238E27FC236}">
                    <a16:creationId xmlns:a16="http://schemas.microsoft.com/office/drawing/2014/main" id="{55A9D69F-C229-AC46-8E54-F4D58849AF74}"/>
                  </a:ext>
                </a:extLst>
              </p:cNvPr>
              <p:cNvSpPr>
                <a:spLocks noRot="1" noChangeAspect="1" noMove="1" noResize="1" noEditPoints="1" noAdjustHandles="1" noChangeArrowheads="1" noChangeShapeType="1" noTextEdit="1"/>
              </p:cNvSpPr>
              <p:nvPr/>
            </p:nvSpPr>
            <p:spPr>
              <a:xfrm>
                <a:off x="3773028" y="2511619"/>
                <a:ext cx="352425" cy="342900"/>
              </a:xfrm>
              <a:prstGeom prst="ellipse">
                <a:avLst/>
              </a:prstGeom>
              <a:blipFill>
                <a:blip r:embed="rId16"/>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椭圆 56">
                <a:extLst>
                  <a:ext uri="{FF2B5EF4-FFF2-40B4-BE49-F238E27FC236}">
                    <a16:creationId xmlns:a16="http://schemas.microsoft.com/office/drawing/2014/main" id="{50AF6704-6025-3247-82AD-BD161F9E0C14}"/>
                  </a:ext>
                </a:extLst>
              </p:cNvPr>
              <p:cNvSpPr/>
              <p:nvPr/>
            </p:nvSpPr>
            <p:spPr>
              <a:xfrm>
                <a:off x="4547254"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6</m:t>
                          </m:r>
                        </m:sub>
                      </m:sSub>
                    </m:oMath>
                  </m:oMathPara>
                </a14:m>
                <a:endParaRPr kumimoji="1" lang="zh-CN" altLang="en-US" sz="1350" dirty="0">
                  <a:solidFill>
                    <a:schemeClr val="tx1"/>
                  </a:solidFill>
                </a:endParaRPr>
              </a:p>
            </p:txBody>
          </p:sp>
        </mc:Choice>
        <mc:Fallback xmlns="">
          <p:sp>
            <p:nvSpPr>
              <p:cNvPr id="57" name="椭圆 56">
                <a:extLst>
                  <a:ext uri="{FF2B5EF4-FFF2-40B4-BE49-F238E27FC236}">
                    <a16:creationId xmlns:a16="http://schemas.microsoft.com/office/drawing/2014/main" id="{50AF6704-6025-3247-82AD-BD161F9E0C14}"/>
                  </a:ext>
                </a:extLst>
              </p:cNvPr>
              <p:cNvSpPr>
                <a:spLocks noRot="1" noChangeAspect="1" noMove="1" noResize="1" noEditPoints="1" noAdjustHandles="1" noChangeArrowheads="1" noChangeShapeType="1" noTextEdit="1"/>
              </p:cNvSpPr>
              <p:nvPr/>
            </p:nvSpPr>
            <p:spPr>
              <a:xfrm>
                <a:off x="4547254" y="2511619"/>
                <a:ext cx="352425" cy="342900"/>
              </a:xfrm>
              <a:prstGeom prst="ellipse">
                <a:avLst/>
              </a:prstGeom>
              <a:blipFill>
                <a:blip r:embed="rId17"/>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椭圆 57">
                <a:extLst>
                  <a:ext uri="{FF2B5EF4-FFF2-40B4-BE49-F238E27FC236}">
                    <a16:creationId xmlns:a16="http://schemas.microsoft.com/office/drawing/2014/main" id="{1AD4A50C-6035-1343-86E2-EC8B23AADFEA}"/>
                  </a:ext>
                </a:extLst>
              </p:cNvPr>
              <p:cNvSpPr/>
              <p:nvPr/>
            </p:nvSpPr>
            <p:spPr>
              <a:xfrm>
                <a:off x="5362282"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7</m:t>
                          </m:r>
                        </m:sub>
                      </m:sSub>
                    </m:oMath>
                  </m:oMathPara>
                </a14:m>
                <a:endParaRPr kumimoji="1" lang="zh-CN" altLang="en-US" sz="1350" dirty="0">
                  <a:solidFill>
                    <a:schemeClr val="tx1"/>
                  </a:solidFill>
                </a:endParaRPr>
              </a:p>
            </p:txBody>
          </p:sp>
        </mc:Choice>
        <mc:Fallback xmlns="">
          <p:sp>
            <p:nvSpPr>
              <p:cNvPr id="58" name="椭圆 57">
                <a:extLst>
                  <a:ext uri="{FF2B5EF4-FFF2-40B4-BE49-F238E27FC236}">
                    <a16:creationId xmlns:a16="http://schemas.microsoft.com/office/drawing/2014/main" id="{1AD4A50C-6035-1343-86E2-EC8B23AADFEA}"/>
                  </a:ext>
                </a:extLst>
              </p:cNvPr>
              <p:cNvSpPr>
                <a:spLocks noRot="1" noChangeAspect="1" noMove="1" noResize="1" noEditPoints="1" noAdjustHandles="1" noChangeArrowheads="1" noChangeShapeType="1" noTextEdit="1"/>
              </p:cNvSpPr>
              <p:nvPr/>
            </p:nvSpPr>
            <p:spPr>
              <a:xfrm>
                <a:off x="5362282" y="2511619"/>
                <a:ext cx="352425" cy="342900"/>
              </a:xfrm>
              <a:prstGeom prst="ellipse">
                <a:avLst/>
              </a:prstGeom>
              <a:blipFill>
                <a:blip r:embed="rId18"/>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椭圆 58">
                <a:extLst>
                  <a:ext uri="{FF2B5EF4-FFF2-40B4-BE49-F238E27FC236}">
                    <a16:creationId xmlns:a16="http://schemas.microsoft.com/office/drawing/2014/main" id="{D5663147-39CA-1243-8EB7-E985107A2037}"/>
                  </a:ext>
                </a:extLst>
              </p:cNvPr>
              <p:cNvSpPr/>
              <p:nvPr/>
            </p:nvSpPr>
            <p:spPr>
              <a:xfrm>
                <a:off x="6177310"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8</m:t>
                          </m:r>
                        </m:sub>
                      </m:sSub>
                    </m:oMath>
                  </m:oMathPara>
                </a14:m>
                <a:endParaRPr kumimoji="1" lang="zh-CN" altLang="en-US" sz="1350" dirty="0">
                  <a:solidFill>
                    <a:schemeClr val="tx1"/>
                  </a:solidFill>
                </a:endParaRPr>
              </a:p>
            </p:txBody>
          </p:sp>
        </mc:Choice>
        <mc:Fallback xmlns="">
          <p:sp>
            <p:nvSpPr>
              <p:cNvPr id="59" name="椭圆 58">
                <a:extLst>
                  <a:ext uri="{FF2B5EF4-FFF2-40B4-BE49-F238E27FC236}">
                    <a16:creationId xmlns:a16="http://schemas.microsoft.com/office/drawing/2014/main" id="{D5663147-39CA-1243-8EB7-E985107A2037}"/>
                  </a:ext>
                </a:extLst>
              </p:cNvPr>
              <p:cNvSpPr>
                <a:spLocks noRot="1" noChangeAspect="1" noMove="1" noResize="1" noEditPoints="1" noAdjustHandles="1" noChangeArrowheads="1" noChangeShapeType="1" noTextEdit="1"/>
              </p:cNvSpPr>
              <p:nvPr/>
            </p:nvSpPr>
            <p:spPr>
              <a:xfrm>
                <a:off x="6177310" y="2511619"/>
                <a:ext cx="352425" cy="342900"/>
              </a:xfrm>
              <a:prstGeom prst="ellipse">
                <a:avLst/>
              </a:prstGeom>
              <a:blipFill>
                <a:blip r:embed="rId19"/>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椭圆 59">
                <a:extLst>
                  <a:ext uri="{FF2B5EF4-FFF2-40B4-BE49-F238E27FC236}">
                    <a16:creationId xmlns:a16="http://schemas.microsoft.com/office/drawing/2014/main" id="{BD843B11-2455-3F49-90C6-58A38C1C23E0}"/>
                  </a:ext>
                </a:extLst>
              </p:cNvPr>
              <p:cNvSpPr/>
              <p:nvPr/>
            </p:nvSpPr>
            <p:spPr>
              <a:xfrm>
                <a:off x="6856927"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9</m:t>
                          </m:r>
                        </m:sub>
                      </m:sSub>
                    </m:oMath>
                  </m:oMathPara>
                </a14:m>
                <a:endParaRPr kumimoji="1" lang="zh-CN" altLang="en-US" sz="1350" dirty="0">
                  <a:solidFill>
                    <a:schemeClr val="tx1"/>
                  </a:solidFill>
                </a:endParaRPr>
              </a:p>
            </p:txBody>
          </p:sp>
        </mc:Choice>
        <mc:Fallback xmlns="">
          <p:sp>
            <p:nvSpPr>
              <p:cNvPr id="60" name="椭圆 59">
                <a:extLst>
                  <a:ext uri="{FF2B5EF4-FFF2-40B4-BE49-F238E27FC236}">
                    <a16:creationId xmlns:a16="http://schemas.microsoft.com/office/drawing/2014/main" id="{BD843B11-2455-3F49-90C6-58A38C1C23E0}"/>
                  </a:ext>
                </a:extLst>
              </p:cNvPr>
              <p:cNvSpPr>
                <a:spLocks noRot="1" noChangeAspect="1" noMove="1" noResize="1" noEditPoints="1" noAdjustHandles="1" noChangeArrowheads="1" noChangeShapeType="1" noTextEdit="1"/>
              </p:cNvSpPr>
              <p:nvPr/>
            </p:nvSpPr>
            <p:spPr>
              <a:xfrm>
                <a:off x="6856927" y="2511619"/>
                <a:ext cx="352425" cy="342900"/>
              </a:xfrm>
              <a:prstGeom prst="ellipse">
                <a:avLst/>
              </a:prstGeom>
              <a:blipFill>
                <a:blip r:embed="rId20"/>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椭圆 61">
                <a:extLst>
                  <a:ext uri="{FF2B5EF4-FFF2-40B4-BE49-F238E27FC236}">
                    <a16:creationId xmlns:a16="http://schemas.microsoft.com/office/drawing/2014/main" id="{96C3967A-FA0D-B549-8B67-85B9847186F8}"/>
                  </a:ext>
                </a:extLst>
              </p:cNvPr>
              <p:cNvSpPr/>
              <p:nvPr/>
            </p:nvSpPr>
            <p:spPr>
              <a:xfrm>
                <a:off x="7572764"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10</m:t>
                          </m:r>
                        </m:sub>
                      </m:sSub>
                    </m:oMath>
                  </m:oMathPara>
                </a14:m>
                <a:endParaRPr kumimoji="1" lang="zh-CN" altLang="en-US" sz="1350" dirty="0">
                  <a:solidFill>
                    <a:schemeClr val="tx1"/>
                  </a:solidFill>
                </a:endParaRPr>
              </a:p>
            </p:txBody>
          </p:sp>
        </mc:Choice>
        <mc:Fallback xmlns="">
          <p:sp>
            <p:nvSpPr>
              <p:cNvPr id="62" name="椭圆 61">
                <a:extLst>
                  <a:ext uri="{FF2B5EF4-FFF2-40B4-BE49-F238E27FC236}">
                    <a16:creationId xmlns:a16="http://schemas.microsoft.com/office/drawing/2014/main" id="{96C3967A-FA0D-B549-8B67-85B9847186F8}"/>
                  </a:ext>
                </a:extLst>
              </p:cNvPr>
              <p:cNvSpPr>
                <a:spLocks noRot="1" noChangeAspect="1" noMove="1" noResize="1" noEditPoints="1" noAdjustHandles="1" noChangeArrowheads="1" noChangeShapeType="1" noTextEdit="1"/>
              </p:cNvSpPr>
              <p:nvPr/>
            </p:nvSpPr>
            <p:spPr>
              <a:xfrm>
                <a:off x="7572764" y="2511619"/>
                <a:ext cx="352425" cy="342900"/>
              </a:xfrm>
              <a:prstGeom prst="ellipse">
                <a:avLst/>
              </a:prstGeom>
              <a:blipFill>
                <a:blip r:embed="rId21"/>
                <a:stretch>
                  <a:fillRect l="-19355"/>
                </a:stretch>
              </a:blipFill>
            </p:spPr>
            <p:txBody>
              <a:bodyPr/>
              <a:lstStyle/>
              <a:p>
                <a:r>
                  <a:rPr lang="zh-CN" altLang="en-US">
                    <a:noFill/>
                  </a:rPr>
                  <a:t> </a:t>
                </a:r>
              </a:p>
            </p:txBody>
          </p:sp>
        </mc:Fallback>
      </mc:AlternateContent>
      <p:cxnSp>
        <p:nvCxnSpPr>
          <p:cNvPr id="8" name="直线箭头连接符 7">
            <a:extLst>
              <a:ext uri="{FF2B5EF4-FFF2-40B4-BE49-F238E27FC236}">
                <a16:creationId xmlns:a16="http://schemas.microsoft.com/office/drawing/2014/main" id="{B4FACBF0-5820-9845-A5C5-BE478B9CEFCB}"/>
              </a:ext>
            </a:extLst>
          </p:cNvPr>
          <p:cNvCxnSpPr>
            <a:stCxn id="3" idx="0"/>
          </p:cNvCxnSpPr>
          <p:nvPr/>
        </p:nvCxnSpPr>
        <p:spPr>
          <a:xfrm flipV="1">
            <a:off x="1060464"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直线箭头连接符 9">
            <a:extLst>
              <a:ext uri="{FF2B5EF4-FFF2-40B4-BE49-F238E27FC236}">
                <a16:creationId xmlns:a16="http://schemas.microsoft.com/office/drawing/2014/main" id="{1C64D192-E6DC-7A49-9E21-115AA77370AB}"/>
              </a:ext>
            </a:extLst>
          </p:cNvPr>
          <p:cNvCxnSpPr>
            <a:stCxn id="21" idx="0"/>
          </p:cNvCxnSpPr>
          <p:nvPr/>
        </p:nvCxnSpPr>
        <p:spPr>
          <a:xfrm flipV="1">
            <a:off x="1784364"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线箭头连接符 11">
            <a:extLst>
              <a:ext uri="{FF2B5EF4-FFF2-40B4-BE49-F238E27FC236}">
                <a16:creationId xmlns:a16="http://schemas.microsoft.com/office/drawing/2014/main" id="{636B9A0A-C921-7749-AE22-4DC3FCD7E444}"/>
              </a:ext>
            </a:extLst>
          </p:cNvPr>
          <p:cNvCxnSpPr>
            <a:stCxn id="23" idx="0"/>
          </p:cNvCxnSpPr>
          <p:nvPr/>
        </p:nvCxnSpPr>
        <p:spPr>
          <a:xfrm flipV="1">
            <a:off x="2479689"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线箭头连接符 14">
            <a:extLst>
              <a:ext uri="{FF2B5EF4-FFF2-40B4-BE49-F238E27FC236}">
                <a16:creationId xmlns:a16="http://schemas.microsoft.com/office/drawing/2014/main" id="{7F43CF28-2AD4-5145-B8E5-83B2975AEE92}"/>
              </a:ext>
            </a:extLst>
          </p:cNvPr>
          <p:cNvCxnSpPr>
            <a:stCxn id="35" idx="0"/>
          </p:cNvCxnSpPr>
          <p:nvPr/>
        </p:nvCxnSpPr>
        <p:spPr>
          <a:xfrm flipV="1">
            <a:off x="3175014"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线箭头连接符 17">
            <a:extLst>
              <a:ext uri="{FF2B5EF4-FFF2-40B4-BE49-F238E27FC236}">
                <a16:creationId xmlns:a16="http://schemas.microsoft.com/office/drawing/2014/main" id="{34465CB5-2E71-324A-8FB2-DD5AB16C43F8}"/>
              </a:ext>
            </a:extLst>
          </p:cNvPr>
          <p:cNvCxnSpPr>
            <a:stCxn id="39" idx="0"/>
          </p:cNvCxnSpPr>
          <p:nvPr/>
        </p:nvCxnSpPr>
        <p:spPr>
          <a:xfrm flipV="1">
            <a:off x="3949240"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C0C65069-4D19-1D42-8B48-E2A7C0F63109}"/>
              </a:ext>
            </a:extLst>
          </p:cNvPr>
          <p:cNvCxnSpPr>
            <a:stCxn id="41" idx="0"/>
          </p:cNvCxnSpPr>
          <p:nvPr/>
        </p:nvCxnSpPr>
        <p:spPr>
          <a:xfrm flipV="1">
            <a:off x="4723467"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直线箭头连接符 65">
            <a:extLst>
              <a:ext uri="{FF2B5EF4-FFF2-40B4-BE49-F238E27FC236}">
                <a16:creationId xmlns:a16="http://schemas.microsoft.com/office/drawing/2014/main" id="{36588D9F-6503-8847-AF97-EDD54E6B8B0A}"/>
              </a:ext>
            </a:extLst>
          </p:cNvPr>
          <p:cNvCxnSpPr>
            <a:stCxn id="43" idx="0"/>
          </p:cNvCxnSpPr>
          <p:nvPr/>
        </p:nvCxnSpPr>
        <p:spPr>
          <a:xfrm flipV="1">
            <a:off x="5538495"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E1CB3206-2E55-CD40-9730-E60F2AB1FA9D}"/>
              </a:ext>
            </a:extLst>
          </p:cNvPr>
          <p:cNvCxnSpPr>
            <a:stCxn id="45" idx="0"/>
          </p:cNvCxnSpPr>
          <p:nvPr/>
        </p:nvCxnSpPr>
        <p:spPr>
          <a:xfrm flipV="1">
            <a:off x="6353523"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157E8C83-9ED9-A948-BB76-7FF70EBB5E3D}"/>
              </a:ext>
            </a:extLst>
          </p:cNvPr>
          <p:cNvCxnSpPr>
            <a:stCxn id="47" idx="0"/>
          </p:cNvCxnSpPr>
          <p:nvPr/>
        </p:nvCxnSpPr>
        <p:spPr>
          <a:xfrm flipV="1">
            <a:off x="7033140"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5F6D81A5-2D12-5B48-B5EB-5648FDE018B5}"/>
              </a:ext>
            </a:extLst>
          </p:cNvPr>
          <p:cNvCxnSpPr>
            <a:stCxn id="49" idx="0"/>
          </p:cNvCxnSpPr>
          <p:nvPr/>
        </p:nvCxnSpPr>
        <p:spPr>
          <a:xfrm flipV="1">
            <a:off x="7748976"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3496AC40-F6DC-6B44-A15A-94DDD877F399}"/>
              </a:ext>
            </a:extLst>
          </p:cNvPr>
          <p:cNvCxnSpPr>
            <a:endCxn id="51" idx="4"/>
          </p:cNvCxnSpPr>
          <p:nvPr/>
        </p:nvCxnSpPr>
        <p:spPr>
          <a:xfrm flipV="1">
            <a:off x="1060464"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1104AC9C-92EA-344B-B3E5-29FA3C22A9C2}"/>
              </a:ext>
            </a:extLst>
          </p:cNvPr>
          <p:cNvCxnSpPr>
            <a:endCxn id="52" idx="4"/>
          </p:cNvCxnSpPr>
          <p:nvPr/>
        </p:nvCxnSpPr>
        <p:spPr>
          <a:xfrm flipV="1">
            <a:off x="1784364"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直线箭头连接符 77">
            <a:extLst>
              <a:ext uri="{FF2B5EF4-FFF2-40B4-BE49-F238E27FC236}">
                <a16:creationId xmlns:a16="http://schemas.microsoft.com/office/drawing/2014/main" id="{11A0E565-4C13-434E-BEF4-6AC6A532DC43}"/>
              </a:ext>
            </a:extLst>
          </p:cNvPr>
          <p:cNvCxnSpPr>
            <a:endCxn id="53" idx="4"/>
          </p:cNvCxnSpPr>
          <p:nvPr/>
        </p:nvCxnSpPr>
        <p:spPr>
          <a:xfrm flipV="1">
            <a:off x="2479689"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线箭头连接符 79">
            <a:extLst>
              <a:ext uri="{FF2B5EF4-FFF2-40B4-BE49-F238E27FC236}">
                <a16:creationId xmlns:a16="http://schemas.microsoft.com/office/drawing/2014/main" id="{C7482FEB-6377-1948-AFAA-3E86482314DF}"/>
              </a:ext>
            </a:extLst>
          </p:cNvPr>
          <p:cNvCxnSpPr>
            <a:endCxn id="54" idx="4"/>
          </p:cNvCxnSpPr>
          <p:nvPr/>
        </p:nvCxnSpPr>
        <p:spPr>
          <a:xfrm flipV="1">
            <a:off x="3175014"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直线箭头连接符 81">
            <a:extLst>
              <a:ext uri="{FF2B5EF4-FFF2-40B4-BE49-F238E27FC236}">
                <a16:creationId xmlns:a16="http://schemas.microsoft.com/office/drawing/2014/main" id="{A89A2CBE-AFEA-A441-8B35-AEC7D253EB7A}"/>
              </a:ext>
            </a:extLst>
          </p:cNvPr>
          <p:cNvCxnSpPr>
            <a:endCxn id="56" idx="4"/>
          </p:cNvCxnSpPr>
          <p:nvPr/>
        </p:nvCxnSpPr>
        <p:spPr>
          <a:xfrm flipV="1">
            <a:off x="3949240"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FE5E82EE-B0E9-7C46-8933-97F8A5801F84}"/>
              </a:ext>
            </a:extLst>
          </p:cNvPr>
          <p:cNvCxnSpPr>
            <a:endCxn id="57" idx="4"/>
          </p:cNvCxnSpPr>
          <p:nvPr/>
        </p:nvCxnSpPr>
        <p:spPr>
          <a:xfrm flipV="1">
            <a:off x="4723467"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直线箭头连接符 85">
            <a:extLst>
              <a:ext uri="{FF2B5EF4-FFF2-40B4-BE49-F238E27FC236}">
                <a16:creationId xmlns:a16="http://schemas.microsoft.com/office/drawing/2014/main" id="{755C538E-F9E2-E543-B950-997C6AB2B07D}"/>
              </a:ext>
            </a:extLst>
          </p:cNvPr>
          <p:cNvCxnSpPr>
            <a:endCxn id="58" idx="4"/>
          </p:cNvCxnSpPr>
          <p:nvPr/>
        </p:nvCxnSpPr>
        <p:spPr>
          <a:xfrm flipV="1">
            <a:off x="5538495"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直线箭头连接符 87">
            <a:extLst>
              <a:ext uri="{FF2B5EF4-FFF2-40B4-BE49-F238E27FC236}">
                <a16:creationId xmlns:a16="http://schemas.microsoft.com/office/drawing/2014/main" id="{E469966F-36D7-6E4D-A0D7-CF0F8BE18ADB}"/>
              </a:ext>
            </a:extLst>
          </p:cNvPr>
          <p:cNvCxnSpPr>
            <a:endCxn id="59" idx="4"/>
          </p:cNvCxnSpPr>
          <p:nvPr/>
        </p:nvCxnSpPr>
        <p:spPr>
          <a:xfrm flipV="1">
            <a:off x="6353523"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直线箭头连接符 89">
            <a:extLst>
              <a:ext uri="{FF2B5EF4-FFF2-40B4-BE49-F238E27FC236}">
                <a16:creationId xmlns:a16="http://schemas.microsoft.com/office/drawing/2014/main" id="{24B27E89-830C-1949-B578-A0C2C4EE48E9}"/>
              </a:ext>
            </a:extLst>
          </p:cNvPr>
          <p:cNvCxnSpPr>
            <a:endCxn id="60" idx="4"/>
          </p:cNvCxnSpPr>
          <p:nvPr/>
        </p:nvCxnSpPr>
        <p:spPr>
          <a:xfrm flipV="1">
            <a:off x="7033140"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直线箭头连接符 91">
            <a:extLst>
              <a:ext uri="{FF2B5EF4-FFF2-40B4-BE49-F238E27FC236}">
                <a16:creationId xmlns:a16="http://schemas.microsoft.com/office/drawing/2014/main" id="{EF76D4BF-2BDA-0E43-8DE3-FFBC194B3FBB}"/>
              </a:ext>
            </a:extLst>
          </p:cNvPr>
          <p:cNvCxnSpPr>
            <a:endCxn id="62" idx="4"/>
          </p:cNvCxnSpPr>
          <p:nvPr/>
        </p:nvCxnSpPr>
        <p:spPr>
          <a:xfrm flipV="1">
            <a:off x="7748976"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3" name="矩形 92">
            <a:extLst>
              <a:ext uri="{FF2B5EF4-FFF2-40B4-BE49-F238E27FC236}">
                <a16:creationId xmlns:a16="http://schemas.microsoft.com/office/drawing/2014/main" id="{C455244D-DAEF-2A40-BEF0-2C6234F9660E}"/>
              </a:ext>
            </a:extLst>
          </p:cNvPr>
          <p:cNvSpPr/>
          <p:nvPr/>
        </p:nvSpPr>
        <p:spPr>
          <a:xfrm>
            <a:off x="884251" y="1680369"/>
            <a:ext cx="7040938" cy="50482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350" b="1" dirty="0">
                <a:solidFill>
                  <a:schemeClr val="tx1"/>
                </a:solidFill>
              </a:rPr>
              <a:t>解码层</a:t>
            </a:r>
          </a:p>
        </p:txBody>
      </p:sp>
      <mc:AlternateContent xmlns:mc="http://schemas.openxmlformats.org/markup-compatibility/2006" xmlns:a14="http://schemas.microsoft.com/office/drawing/2010/main">
        <mc:Choice Requires="a14">
          <p:sp>
            <p:nvSpPr>
              <p:cNvPr id="94" name="椭圆 93">
                <a:extLst>
                  <a:ext uri="{FF2B5EF4-FFF2-40B4-BE49-F238E27FC236}">
                    <a16:creationId xmlns:a16="http://schemas.microsoft.com/office/drawing/2014/main" id="{9FD524A1-6EC9-914C-B9AF-7965C99CF324}"/>
                  </a:ext>
                </a:extLst>
              </p:cNvPr>
              <p:cNvSpPr/>
              <p:nvPr/>
            </p:nvSpPr>
            <p:spPr>
              <a:xfrm>
                <a:off x="884251"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1</m:t>
                          </m:r>
                        </m:sub>
                      </m:sSub>
                    </m:oMath>
                  </m:oMathPara>
                </a14:m>
                <a:endParaRPr kumimoji="1" lang="zh-CN" altLang="en-US" sz="1350" dirty="0">
                  <a:solidFill>
                    <a:schemeClr val="tx1"/>
                  </a:solidFill>
                </a:endParaRPr>
              </a:p>
            </p:txBody>
          </p:sp>
        </mc:Choice>
        <mc:Fallback xmlns="">
          <p:sp>
            <p:nvSpPr>
              <p:cNvPr id="94" name="椭圆 93">
                <a:extLst>
                  <a:ext uri="{FF2B5EF4-FFF2-40B4-BE49-F238E27FC236}">
                    <a16:creationId xmlns:a16="http://schemas.microsoft.com/office/drawing/2014/main" id="{9FD524A1-6EC9-914C-B9AF-7965C99CF324}"/>
                  </a:ext>
                </a:extLst>
              </p:cNvPr>
              <p:cNvSpPr>
                <a:spLocks noRot="1" noChangeAspect="1" noMove="1" noResize="1" noEditPoints="1" noAdjustHandles="1" noChangeArrowheads="1" noChangeShapeType="1" noTextEdit="1"/>
              </p:cNvSpPr>
              <p:nvPr/>
            </p:nvSpPr>
            <p:spPr>
              <a:xfrm>
                <a:off x="884251" y="994569"/>
                <a:ext cx="352425" cy="342900"/>
              </a:xfrm>
              <a:prstGeom prst="ellipse">
                <a:avLst/>
              </a:prstGeom>
              <a:blipFill>
                <a:blip r:embed="rId22"/>
                <a:stretch>
                  <a:fillRect l="-1000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椭圆 94">
                <a:extLst>
                  <a:ext uri="{FF2B5EF4-FFF2-40B4-BE49-F238E27FC236}">
                    <a16:creationId xmlns:a16="http://schemas.microsoft.com/office/drawing/2014/main" id="{C427D679-3308-0441-954F-C35370AF3758}"/>
                  </a:ext>
                </a:extLst>
              </p:cNvPr>
              <p:cNvSpPr/>
              <p:nvPr/>
            </p:nvSpPr>
            <p:spPr>
              <a:xfrm>
                <a:off x="1608151"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2</m:t>
                          </m:r>
                        </m:sub>
                      </m:sSub>
                    </m:oMath>
                  </m:oMathPara>
                </a14:m>
                <a:endParaRPr kumimoji="1" lang="zh-CN" altLang="en-US" sz="1350" dirty="0">
                  <a:solidFill>
                    <a:schemeClr val="tx1"/>
                  </a:solidFill>
                </a:endParaRPr>
              </a:p>
            </p:txBody>
          </p:sp>
        </mc:Choice>
        <mc:Fallback xmlns="">
          <p:sp>
            <p:nvSpPr>
              <p:cNvPr id="95" name="椭圆 94">
                <a:extLst>
                  <a:ext uri="{FF2B5EF4-FFF2-40B4-BE49-F238E27FC236}">
                    <a16:creationId xmlns:a16="http://schemas.microsoft.com/office/drawing/2014/main" id="{C427D679-3308-0441-954F-C35370AF3758}"/>
                  </a:ext>
                </a:extLst>
              </p:cNvPr>
              <p:cNvSpPr>
                <a:spLocks noRot="1" noChangeAspect="1" noMove="1" noResize="1" noEditPoints="1" noAdjustHandles="1" noChangeArrowheads="1" noChangeShapeType="1" noTextEdit="1"/>
              </p:cNvSpPr>
              <p:nvPr/>
            </p:nvSpPr>
            <p:spPr>
              <a:xfrm>
                <a:off x="1608151" y="994569"/>
                <a:ext cx="352425" cy="342900"/>
              </a:xfrm>
              <a:prstGeom prst="ellipse">
                <a:avLst/>
              </a:prstGeom>
              <a:blipFill>
                <a:blip r:embed="rId23"/>
                <a:stretch>
                  <a:fillRect l="-13333"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椭圆 95">
                <a:extLst>
                  <a:ext uri="{FF2B5EF4-FFF2-40B4-BE49-F238E27FC236}">
                    <a16:creationId xmlns:a16="http://schemas.microsoft.com/office/drawing/2014/main" id="{18ADDC31-B25C-3644-BF8F-30CA0338FBB1}"/>
                  </a:ext>
                </a:extLst>
              </p:cNvPr>
              <p:cNvSpPr/>
              <p:nvPr/>
            </p:nvSpPr>
            <p:spPr>
              <a:xfrm>
                <a:off x="2303476"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3</m:t>
                          </m:r>
                        </m:sub>
                      </m:sSub>
                    </m:oMath>
                  </m:oMathPara>
                </a14:m>
                <a:endParaRPr kumimoji="1" lang="zh-CN" altLang="en-US" sz="1350" dirty="0">
                  <a:solidFill>
                    <a:schemeClr val="tx1"/>
                  </a:solidFill>
                </a:endParaRPr>
              </a:p>
            </p:txBody>
          </p:sp>
        </mc:Choice>
        <mc:Fallback xmlns="">
          <p:sp>
            <p:nvSpPr>
              <p:cNvPr id="96" name="椭圆 95">
                <a:extLst>
                  <a:ext uri="{FF2B5EF4-FFF2-40B4-BE49-F238E27FC236}">
                    <a16:creationId xmlns:a16="http://schemas.microsoft.com/office/drawing/2014/main" id="{18ADDC31-B25C-3644-BF8F-30CA0338FBB1}"/>
                  </a:ext>
                </a:extLst>
              </p:cNvPr>
              <p:cNvSpPr>
                <a:spLocks noRot="1" noChangeAspect="1" noMove="1" noResize="1" noEditPoints="1" noAdjustHandles="1" noChangeArrowheads="1" noChangeShapeType="1" noTextEdit="1"/>
              </p:cNvSpPr>
              <p:nvPr/>
            </p:nvSpPr>
            <p:spPr>
              <a:xfrm>
                <a:off x="2303476" y="994569"/>
                <a:ext cx="352425" cy="342900"/>
              </a:xfrm>
              <a:prstGeom prst="ellipse">
                <a:avLst/>
              </a:prstGeom>
              <a:blipFill>
                <a:blip r:embed="rId24"/>
                <a:stretch>
                  <a:fillRect l="-13333"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椭圆 96">
                <a:extLst>
                  <a:ext uri="{FF2B5EF4-FFF2-40B4-BE49-F238E27FC236}">
                    <a16:creationId xmlns:a16="http://schemas.microsoft.com/office/drawing/2014/main" id="{E66CBCFC-CB40-C849-9542-D2D23AA45A48}"/>
                  </a:ext>
                </a:extLst>
              </p:cNvPr>
              <p:cNvSpPr/>
              <p:nvPr/>
            </p:nvSpPr>
            <p:spPr>
              <a:xfrm>
                <a:off x="2998801"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4</m:t>
                          </m:r>
                        </m:sub>
                      </m:sSub>
                    </m:oMath>
                  </m:oMathPara>
                </a14:m>
                <a:endParaRPr kumimoji="1" lang="zh-CN" altLang="en-US" sz="1350" dirty="0">
                  <a:solidFill>
                    <a:schemeClr val="tx1"/>
                  </a:solidFill>
                </a:endParaRPr>
              </a:p>
            </p:txBody>
          </p:sp>
        </mc:Choice>
        <mc:Fallback xmlns="">
          <p:sp>
            <p:nvSpPr>
              <p:cNvPr id="97" name="椭圆 96">
                <a:extLst>
                  <a:ext uri="{FF2B5EF4-FFF2-40B4-BE49-F238E27FC236}">
                    <a16:creationId xmlns:a16="http://schemas.microsoft.com/office/drawing/2014/main" id="{E66CBCFC-CB40-C849-9542-D2D23AA45A48}"/>
                  </a:ext>
                </a:extLst>
              </p:cNvPr>
              <p:cNvSpPr>
                <a:spLocks noRot="1" noChangeAspect="1" noMove="1" noResize="1" noEditPoints="1" noAdjustHandles="1" noChangeArrowheads="1" noChangeShapeType="1" noTextEdit="1"/>
              </p:cNvSpPr>
              <p:nvPr/>
            </p:nvSpPr>
            <p:spPr>
              <a:xfrm>
                <a:off x="2998801" y="994569"/>
                <a:ext cx="352425" cy="342900"/>
              </a:xfrm>
              <a:prstGeom prst="ellipse">
                <a:avLst/>
              </a:prstGeom>
              <a:blipFill>
                <a:blip r:embed="rId25"/>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椭圆 97">
                <a:extLst>
                  <a:ext uri="{FF2B5EF4-FFF2-40B4-BE49-F238E27FC236}">
                    <a16:creationId xmlns:a16="http://schemas.microsoft.com/office/drawing/2014/main" id="{F10F8275-862A-E94B-8B4F-B11E0FEEC4BE}"/>
                  </a:ext>
                </a:extLst>
              </p:cNvPr>
              <p:cNvSpPr/>
              <p:nvPr/>
            </p:nvSpPr>
            <p:spPr>
              <a:xfrm>
                <a:off x="3773028"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5</m:t>
                          </m:r>
                        </m:sub>
                      </m:sSub>
                    </m:oMath>
                  </m:oMathPara>
                </a14:m>
                <a:endParaRPr kumimoji="1" lang="zh-CN" altLang="en-US" sz="1350" dirty="0">
                  <a:solidFill>
                    <a:schemeClr val="tx1"/>
                  </a:solidFill>
                </a:endParaRPr>
              </a:p>
            </p:txBody>
          </p:sp>
        </mc:Choice>
        <mc:Fallback xmlns="">
          <p:sp>
            <p:nvSpPr>
              <p:cNvPr id="98" name="椭圆 97">
                <a:extLst>
                  <a:ext uri="{FF2B5EF4-FFF2-40B4-BE49-F238E27FC236}">
                    <a16:creationId xmlns:a16="http://schemas.microsoft.com/office/drawing/2014/main" id="{F10F8275-862A-E94B-8B4F-B11E0FEEC4BE}"/>
                  </a:ext>
                </a:extLst>
              </p:cNvPr>
              <p:cNvSpPr>
                <a:spLocks noRot="1" noChangeAspect="1" noMove="1" noResize="1" noEditPoints="1" noAdjustHandles="1" noChangeArrowheads="1" noChangeShapeType="1" noTextEdit="1"/>
              </p:cNvSpPr>
              <p:nvPr/>
            </p:nvSpPr>
            <p:spPr>
              <a:xfrm>
                <a:off x="3773028" y="994569"/>
                <a:ext cx="352425" cy="342900"/>
              </a:xfrm>
              <a:prstGeom prst="ellipse">
                <a:avLst/>
              </a:prstGeom>
              <a:blipFill>
                <a:blip r:embed="rId26"/>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椭圆 98">
                <a:extLst>
                  <a:ext uri="{FF2B5EF4-FFF2-40B4-BE49-F238E27FC236}">
                    <a16:creationId xmlns:a16="http://schemas.microsoft.com/office/drawing/2014/main" id="{1C88A22E-F5F4-8049-ACBC-F098E2985555}"/>
                  </a:ext>
                </a:extLst>
              </p:cNvPr>
              <p:cNvSpPr/>
              <p:nvPr/>
            </p:nvSpPr>
            <p:spPr>
              <a:xfrm>
                <a:off x="4547254"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6</m:t>
                          </m:r>
                        </m:sub>
                      </m:sSub>
                    </m:oMath>
                  </m:oMathPara>
                </a14:m>
                <a:endParaRPr kumimoji="1" lang="zh-CN" altLang="en-US" sz="1350" dirty="0">
                  <a:solidFill>
                    <a:schemeClr val="tx1"/>
                  </a:solidFill>
                </a:endParaRPr>
              </a:p>
            </p:txBody>
          </p:sp>
        </mc:Choice>
        <mc:Fallback xmlns="">
          <p:sp>
            <p:nvSpPr>
              <p:cNvPr id="99" name="椭圆 98">
                <a:extLst>
                  <a:ext uri="{FF2B5EF4-FFF2-40B4-BE49-F238E27FC236}">
                    <a16:creationId xmlns:a16="http://schemas.microsoft.com/office/drawing/2014/main" id="{1C88A22E-F5F4-8049-ACBC-F098E2985555}"/>
                  </a:ext>
                </a:extLst>
              </p:cNvPr>
              <p:cNvSpPr>
                <a:spLocks noRot="1" noChangeAspect="1" noMove="1" noResize="1" noEditPoints="1" noAdjustHandles="1" noChangeArrowheads="1" noChangeShapeType="1" noTextEdit="1"/>
              </p:cNvSpPr>
              <p:nvPr/>
            </p:nvSpPr>
            <p:spPr>
              <a:xfrm>
                <a:off x="4547254" y="994569"/>
                <a:ext cx="352425" cy="342900"/>
              </a:xfrm>
              <a:prstGeom prst="ellipse">
                <a:avLst/>
              </a:prstGeom>
              <a:blipFill>
                <a:blip r:embed="rId27"/>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椭圆 99">
                <a:extLst>
                  <a:ext uri="{FF2B5EF4-FFF2-40B4-BE49-F238E27FC236}">
                    <a16:creationId xmlns:a16="http://schemas.microsoft.com/office/drawing/2014/main" id="{07CE489A-0D1F-3743-B6DF-E5283E3A946B}"/>
                  </a:ext>
                </a:extLst>
              </p:cNvPr>
              <p:cNvSpPr/>
              <p:nvPr/>
            </p:nvSpPr>
            <p:spPr>
              <a:xfrm>
                <a:off x="5362282"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7</m:t>
                          </m:r>
                        </m:sub>
                      </m:sSub>
                    </m:oMath>
                  </m:oMathPara>
                </a14:m>
                <a:endParaRPr kumimoji="1" lang="zh-CN" altLang="en-US" sz="1350" dirty="0">
                  <a:solidFill>
                    <a:schemeClr val="tx1"/>
                  </a:solidFill>
                </a:endParaRPr>
              </a:p>
            </p:txBody>
          </p:sp>
        </mc:Choice>
        <mc:Fallback xmlns="">
          <p:sp>
            <p:nvSpPr>
              <p:cNvPr id="100" name="椭圆 99">
                <a:extLst>
                  <a:ext uri="{FF2B5EF4-FFF2-40B4-BE49-F238E27FC236}">
                    <a16:creationId xmlns:a16="http://schemas.microsoft.com/office/drawing/2014/main" id="{07CE489A-0D1F-3743-B6DF-E5283E3A946B}"/>
                  </a:ext>
                </a:extLst>
              </p:cNvPr>
              <p:cNvSpPr>
                <a:spLocks noRot="1" noChangeAspect="1" noMove="1" noResize="1" noEditPoints="1" noAdjustHandles="1" noChangeArrowheads="1" noChangeShapeType="1" noTextEdit="1"/>
              </p:cNvSpPr>
              <p:nvPr/>
            </p:nvSpPr>
            <p:spPr>
              <a:xfrm>
                <a:off x="5362282" y="994569"/>
                <a:ext cx="352425" cy="342900"/>
              </a:xfrm>
              <a:prstGeom prst="ellipse">
                <a:avLst/>
              </a:prstGeom>
              <a:blipFill>
                <a:blip r:embed="rId28"/>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椭圆 100">
                <a:extLst>
                  <a:ext uri="{FF2B5EF4-FFF2-40B4-BE49-F238E27FC236}">
                    <a16:creationId xmlns:a16="http://schemas.microsoft.com/office/drawing/2014/main" id="{59D9BC9A-0676-8545-8615-F5F1D7B59FF0}"/>
                  </a:ext>
                </a:extLst>
              </p:cNvPr>
              <p:cNvSpPr/>
              <p:nvPr/>
            </p:nvSpPr>
            <p:spPr>
              <a:xfrm>
                <a:off x="6177310"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8</m:t>
                          </m:r>
                        </m:sub>
                      </m:sSub>
                    </m:oMath>
                  </m:oMathPara>
                </a14:m>
                <a:endParaRPr kumimoji="1" lang="zh-CN" altLang="en-US" sz="1350" dirty="0">
                  <a:solidFill>
                    <a:schemeClr val="tx1"/>
                  </a:solidFill>
                </a:endParaRPr>
              </a:p>
            </p:txBody>
          </p:sp>
        </mc:Choice>
        <mc:Fallback xmlns="">
          <p:sp>
            <p:nvSpPr>
              <p:cNvPr id="101" name="椭圆 100">
                <a:extLst>
                  <a:ext uri="{FF2B5EF4-FFF2-40B4-BE49-F238E27FC236}">
                    <a16:creationId xmlns:a16="http://schemas.microsoft.com/office/drawing/2014/main" id="{59D9BC9A-0676-8545-8615-F5F1D7B59FF0}"/>
                  </a:ext>
                </a:extLst>
              </p:cNvPr>
              <p:cNvSpPr>
                <a:spLocks noRot="1" noChangeAspect="1" noMove="1" noResize="1" noEditPoints="1" noAdjustHandles="1" noChangeArrowheads="1" noChangeShapeType="1" noTextEdit="1"/>
              </p:cNvSpPr>
              <p:nvPr/>
            </p:nvSpPr>
            <p:spPr>
              <a:xfrm>
                <a:off x="6177310" y="994569"/>
                <a:ext cx="352425" cy="342900"/>
              </a:xfrm>
              <a:prstGeom prst="ellipse">
                <a:avLst/>
              </a:prstGeom>
              <a:blipFill>
                <a:blip r:embed="rId29"/>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椭圆 101">
                <a:extLst>
                  <a:ext uri="{FF2B5EF4-FFF2-40B4-BE49-F238E27FC236}">
                    <a16:creationId xmlns:a16="http://schemas.microsoft.com/office/drawing/2014/main" id="{A927D411-85DA-DA40-863C-E44279B8FAD8}"/>
                  </a:ext>
                </a:extLst>
              </p:cNvPr>
              <p:cNvSpPr/>
              <p:nvPr/>
            </p:nvSpPr>
            <p:spPr>
              <a:xfrm>
                <a:off x="6856927"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9</m:t>
                          </m:r>
                        </m:sub>
                      </m:sSub>
                    </m:oMath>
                  </m:oMathPara>
                </a14:m>
                <a:endParaRPr kumimoji="1" lang="zh-CN" altLang="en-US" sz="1350" dirty="0">
                  <a:solidFill>
                    <a:schemeClr val="tx1"/>
                  </a:solidFill>
                </a:endParaRPr>
              </a:p>
            </p:txBody>
          </p:sp>
        </mc:Choice>
        <mc:Fallback xmlns="">
          <p:sp>
            <p:nvSpPr>
              <p:cNvPr id="102" name="椭圆 101">
                <a:extLst>
                  <a:ext uri="{FF2B5EF4-FFF2-40B4-BE49-F238E27FC236}">
                    <a16:creationId xmlns:a16="http://schemas.microsoft.com/office/drawing/2014/main" id="{A927D411-85DA-DA40-863C-E44279B8FAD8}"/>
                  </a:ext>
                </a:extLst>
              </p:cNvPr>
              <p:cNvSpPr>
                <a:spLocks noRot="1" noChangeAspect="1" noMove="1" noResize="1" noEditPoints="1" noAdjustHandles="1" noChangeArrowheads="1" noChangeShapeType="1" noTextEdit="1"/>
              </p:cNvSpPr>
              <p:nvPr/>
            </p:nvSpPr>
            <p:spPr>
              <a:xfrm>
                <a:off x="6856927" y="994569"/>
                <a:ext cx="352425" cy="342900"/>
              </a:xfrm>
              <a:prstGeom prst="ellipse">
                <a:avLst/>
              </a:prstGeom>
              <a:blipFill>
                <a:blip r:embed="rId30"/>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椭圆 102">
                <a:extLst>
                  <a:ext uri="{FF2B5EF4-FFF2-40B4-BE49-F238E27FC236}">
                    <a16:creationId xmlns:a16="http://schemas.microsoft.com/office/drawing/2014/main" id="{97EBBCE3-E4C8-9C44-9768-DE0FB479AC2D}"/>
                  </a:ext>
                </a:extLst>
              </p:cNvPr>
              <p:cNvSpPr/>
              <p:nvPr/>
            </p:nvSpPr>
            <p:spPr>
              <a:xfrm>
                <a:off x="7572764"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10</m:t>
                          </m:r>
                        </m:sub>
                      </m:sSub>
                    </m:oMath>
                  </m:oMathPara>
                </a14:m>
                <a:endParaRPr kumimoji="1" lang="zh-CN" altLang="en-US" sz="1350" dirty="0">
                  <a:solidFill>
                    <a:schemeClr val="tx1"/>
                  </a:solidFill>
                </a:endParaRPr>
              </a:p>
            </p:txBody>
          </p:sp>
        </mc:Choice>
        <mc:Fallback xmlns="">
          <p:sp>
            <p:nvSpPr>
              <p:cNvPr id="103" name="椭圆 102">
                <a:extLst>
                  <a:ext uri="{FF2B5EF4-FFF2-40B4-BE49-F238E27FC236}">
                    <a16:creationId xmlns:a16="http://schemas.microsoft.com/office/drawing/2014/main" id="{97EBBCE3-E4C8-9C44-9768-DE0FB479AC2D}"/>
                  </a:ext>
                </a:extLst>
              </p:cNvPr>
              <p:cNvSpPr>
                <a:spLocks noRot="1" noChangeAspect="1" noMove="1" noResize="1" noEditPoints="1" noAdjustHandles="1" noChangeArrowheads="1" noChangeShapeType="1" noTextEdit="1"/>
              </p:cNvSpPr>
              <p:nvPr/>
            </p:nvSpPr>
            <p:spPr>
              <a:xfrm>
                <a:off x="7572764" y="994569"/>
                <a:ext cx="352425" cy="342900"/>
              </a:xfrm>
              <a:prstGeom prst="ellipse">
                <a:avLst/>
              </a:prstGeom>
              <a:blipFill>
                <a:blip r:embed="rId31"/>
                <a:stretch>
                  <a:fillRect l="-19355" b="-3333"/>
                </a:stretch>
              </a:blipFill>
            </p:spPr>
            <p:txBody>
              <a:bodyPr/>
              <a:lstStyle/>
              <a:p>
                <a:r>
                  <a:rPr lang="zh-CN" altLang="en-US">
                    <a:noFill/>
                  </a:rPr>
                  <a:t> </a:t>
                </a:r>
              </a:p>
            </p:txBody>
          </p:sp>
        </mc:Fallback>
      </mc:AlternateContent>
      <p:cxnSp>
        <p:nvCxnSpPr>
          <p:cNvPr id="104" name="直线箭头连接符 103">
            <a:extLst>
              <a:ext uri="{FF2B5EF4-FFF2-40B4-BE49-F238E27FC236}">
                <a16:creationId xmlns:a16="http://schemas.microsoft.com/office/drawing/2014/main" id="{290D7E9B-B1FA-1F44-8E7A-FDD9CC7F7F65}"/>
              </a:ext>
            </a:extLst>
          </p:cNvPr>
          <p:cNvCxnSpPr>
            <a:endCxn id="94" idx="4"/>
          </p:cNvCxnSpPr>
          <p:nvPr/>
        </p:nvCxnSpPr>
        <p:spPr>
          <a:xfrm flipV="1">
            <a:off x="1060464"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直线箭头连接符 104">
            <a:extLst>
              <a:ext uri="{FF2B5EF4-FFF2-40B4-BE49-F238E27FC236}">
                <a16:creationId xmlns:a16="http://schemas.microsoft.com/office/drawing/2014/main" id="{18BFA522-CA50-D84C-B14A-B99AF2CE23B8}"/>
              </a:ext>
            </a:extLst>
          </p:cNvPr>
          <p:cNvCxnSpPr>
            <a:endCxn id="95" idx="4"/>
          </p:cNvCxnSpPr>
          <p:nvPr/>
        </p:nvCxnSpPr>
        <p:spPr>
          <a:xfrm flipV="1">
            <a:off x="1784364"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直线箭头连接符 105">
            <a:extLst>
              <a:ext uri="{FF2B5EF4-FFF2-40B4-BE49-F238E27FC236}">
                <a16:creationId xmlns:a16="http://schemas.microsoft.com/office/drawing/2014/main" id="{38FBD7FC-1872-784C-8203-61F92D53FFA4}"/>
              </a:ext>
            </a:extLst>
          </p:cNvPr>
          <p:cNvCxnSpPr>
            <a:endCxn id="96" idx="4"/>
          </p:cNvCxnSpPr>
          <p:nvPr/>
        </p:nvCxnSpPr>
        <p:spPr>
          <a:xfrm flipV="1">
            <a:off x="2479689"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直线箭头连接符 106">
            <a:extLst>
              <a:ext uri="{FF2B5EF4-FFF2-40B4-BE49-F238E27FC236}">
                <a16:creationId xmlns:a16="http://schemas.microsoft.com/office/drawing/2014/main" id="{FBFA5D92-F42E-7A4E-A28A-765BC32C3253}"/>
              </a:ext>
            </a:extLst>
          </p:cNvPr>
          <p:cNvCxnSpPr>
            <a:endCxn id="97" idx="4"/>
          </p:cNvCxnSpPr>
          <p:nvPr/>
        </p:nvCxnSpPr>
        <p:spPr>
          <a:xfrm flipV="1">
            <a:off x="3175014"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5F4266DB-1A74-934B-AA9A-E57755A8A38A}"/>
              </a:ext>
            </a:extLst>
          </p:cNvPr>
          <p:cNvCxnSpPr>
            <a:endCxn id="98" idx="4"/>
          </p:cNvCxnSpPr>
          <p:nvPr/>
        </p:nvCxnSpPr>
        <p:spPr>
          <a:xfrm flipV="1">
            <a:off x="3949240"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直线箭头连接符 108">
            <a:extLst>
              <a:ext uri="{FF2B5EF4-FFF2-40B4-BE49-F238E27FC236}">
                <a16:creationId xmlns:a16="http://schemas.microsoft.com/office/drawing/2014/main" id="{97D64D07-2F9D-AA40-AF58-DA3BA8480387}"/>
              </a:ext>
            </a:extLst>
          </p:cNvPr>
          <p:cNvCxnSpPr>
            <a:endCxn id="99" idx="4"/>
          </p:cNvCxnSpPr>
          <p:nvPr/>
        </p:nvCxnSpPr>
        <p:spPr>
          <a:xfrm flipV="1">
            <a:off x="4723467"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直线箭头连接符 109">
            <a:extLst>
              <a:ext uri="{FF2B5EF4-FFF2-40B4-BE49-F238E27FC236}">
                <a16:creationId xmlns:a16="http://schemas.microsoft.com/office/drawing/2014/main" id="{871108DB-2B33-254B-B655-3E8E79ACFC52}"/>
              </a:ext>
            </a:extLst>
          </p:cNvPr>
          <p:cNvCxnSpPr>
            <a:endCxn id="100" idx="4"/>
          </p:cNvCxnSpPr>
          <p:nvPr/>
        </p:nvCxnSpPr>
        <p:spPr>
          <a:xfrm flipV="1">
            <a:off x="5538495"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直线箭头连接符 110">
            <a:extLst>
              <a:ext uri="{FF2B5EF4-FFF2-40B4-BE49-F238E27FC236}">
                <a16:creationId xmlns:a16="http://schemas.microsoft.com/office/drawing/2014/main" id="{578C1208-C7F2-9C49-96C4-0C89691B3C6B}"/>
              </a:ext>
            </a:extLst>
          </p:cNvPr>
          <p:cNvCxnSpPr>
            <a:endCxn id="101" idx="4"/>
          </p:cNvCxnSpPr>
          <p:nvPr/>
        </p:nvCxnSpPr>
        <p:spPr>
          <a:xfrm flipV="1">
            <a:off x="6353523"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直线箭头连接符 111">
            <a:extLst>
              <a:ext uri="{FF2B5EF4-FFF2-40B4-BE49-F238E27FC236}">
                <a16:creationId xmlns:a16="http://schemas.microsoft.com/office/drawing/2014/main" id="{1859D003-FE30-6945-B763-F880128AB99E}"/>
              </a:ext>
            </a:extLst>
          </p:cNvPr>
          <p:cNvCxnSpPr>
            <a:endCxn id="102" idx="4"/>
          </p:cNvCxnSpPr>
          <p:nvPr/>
        </p:nvCxnSpPr>
        <p:spPr>
          <a:xfrm flipV="1">
            <a:off x="7033140"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直线箭头连接符 112">
            <a:extLst>
              <a:ext uri="{FF2B5EF4-FFF2-40B4-BE49-F238E27FC236}">
                <a16:creationId xmlns:a16="http://schemas.microsoft.com/office/drawing/2014/main" id="{694798F4-C591-2743-A1A7-C85924E2A832}"/>
              </a:ext>
            </a:extLst>
          </p:cNvPr>
          <p:cNvCxnSpPr>
            <a:endCxn id="103" idx="4"/>
          </p:cNvCxnSpPr>
          <p:nvPr/>
        </p:nvCxnSpPr>
        <p:spPr>
          <a:xfrm flipV="1">
            <a:off x="7748976"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id="{D878C317-BC51-BD4A-A433-45591820B9F6}"/>
              </a:ext>
            </a:extLst>
          </p:cNvPr>
          <p:cNvCxnSpPr>
            <a:stCxn id="51" idx="0"/>
          </p:cNvCxnSpPr>
          <p:nvPr/>
        </p:nvCxnSpPr>
        <p:spPr>
          <a:xfrm flipV="1">
            <a:off x="1060464"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直线箭头连接符 116">
            <a:extLst>
              <a:ext uri="{FF2B5EF4-FFF2-40B4-BE49-F238E27FC236}">
                <a16:creationId xmlns:a16="http://schemas.microsoft.com/office/drawing/2014/main" id="{F73A558E-C653-824A-9BB2-D1ADB1F53897}"/>
              </a:ext>
            </a:extLst>
          </p:cNvPr>
          <p:cNvCxnSpPr>
            <a:stCxn id="52" idx="0"/>
          </p:cNvCxnSpPr>
          <p:nvPr/>
        </p:nvCxnSpPr>
        <p:spPr>
          <a:xfrm flipV="1">
            <a:off x="1784364"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直线箭头连接符 118">
            <a:extLst>
              <a:ext uri="{FF2B5EF4-FFF2-40B4-BE49-F238E27FC236}">
                <a16:creationId xmlns:a16="http://schemas.microsoft.com/office/drawing/2014/main" id="{28C160DE-3997-8545-B2FC-3022626826EA}"/>
              </a:ext>
            </a:extLst>
          </p:cNvPr>
          <p:cNvCxnSpPr>
            <a:stCxn id="53" idx="0"/>
          </p:cNvCxnSpPr>
          <p:nvPr/>
        </p:nvCxnSpPr>
        <p:spPr>
          <a:xfrm flipV="1">
            <a:off x="2479689"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 name="直线箭头连接符 120">
            <a:extLst>
              <a:ext uri="{FF2B5EF4-FFF2-40B4-BE49-F238E27FC236}">
                <a16:creationId xmlns:a16="http://schemas.microsoft.com/office/drawing/2014/main" id="{AAD8A412-90CD-964D-B3A6-57CEDB605708}"/>
              </a:ext>
            </a:extLst>
          </p:cNvPr>
          <p:cNvCxnSpPr>
            <a:stCxn id="54" idx="0"/>
          </p:cNvCxnSpPr>
          <p:nvPr/>
        </p:nvCxnSpPr>
        <p:spPr>
          <a:xfrm flipV="1">
            <a:off x="3175014"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3" name="直线箭头连接符 122">
            <a:extLst>
              <a:ext uri="{FF2B5EF4-FFF2-40B4-BE49-F238E27FC236}">
                <a16:creationId xmlns:a16="http://schemas.microsoft.com/office/drawing/2014/main" id="{BE01E310-0E14-EA45-8C5D-9A80679DBADA}"/>
              </a:ext>
            </a:extLst>
          </p:cNvPr>
          <p:cNvCxnSpPr>
            <a:stCxn id="56" idx="0"/>
          </p:cNvCxnSpPr>
          <p:nvPr/>
        </p:nvCxnSpPr>
        <p:spPr>
          <a:xfrm flipV="1">
            <a:off x="3949240"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5" name="直线箭头连接符 124">
            <a:extLst>
              <a:ext uri="{FF2B5EF4-FFF2-40B4-BE49-F238E27FC236}">
                <a16:creationId xmlns:a16="http://schemas.microsoft.com/office/drawing/2014/main" id="{0884355B-FD9F-3642-B553-E0866D027718}"/>
              </a:ext>
            </a:extLst>
          </p:cNvPr>
          <p:cNvCxnSpPr>
            <a:stCxn id="57" idx="0"/>
          </p:cNvCxnSpPr>
          <p:nvPr/>
        </p:nvCxnSpPr>
        <p:spPr>
          <a:xfrm flipV="1">
            <a:off x="4723467"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7" name="直线箭头连接符 126">
            <a:extLst>
              <a:ext uri="{FF2B5EF4-FFF2-40B4-BE49-F238E27FC236}">
                <a16:creationId xmlns:a16="http://schemas.microsoft.com/office/drawing/2014/main" id="{96E4CF04-48DC-BF45-8242-918AF72D0952}"/>
              </a:ext>
            </a:extLst>
          </p:cNvPr>
          <p:cNvCxnSpPr>
            <a:stCxn id="58" idx="0"/>
          </p:cNvCxnSpPr>
          <p:nvPr/>
        </p:nvCxnSpPr>
        <p:spPr>
          <a:xfrm flipV="1">
            <a:off x="5538495"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9" name="直线箭头连接符 128">
            <a:extLst>
              <a:ext uri="{FF2B5EF4-FFF2-40B4-BE49-F238E27FC236}">
                <a16:creationId xmlns:a16="http://schemas.microsoft.com/office/drawing/2014/main" id="{ED83F818-57FC-CC4F-BF77-5ACF65CB3079}"/>
              </a:ext>
            </a:extLst>
          </p:cNvPr>
          <p:cNvCxnSpPr>
            <a:stCxn id="59" idx="0"/>
          </p:cNvCxnSpPr>
          <p:nvPr/>
        </p:nvCxnSpPr>
        <p:spPr>
          <a:xfrm flipV="1">
            <a:off x="6353523"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直线箭头连接符 130">
            <a:extLst>
              <a:ext uri="{FF2B5EF4-FFF2-40B4-BE49-F238E27FC236}">
                <a16:creationId xmlns:a16="http://schemas.microsoft.com/office/drawing/2014/main" id="{83C58071-02C2-7B46-89E7-53521732326B}"/>
              </a:ext>
            </a:extLst>
          </p:cNvPr>
          <p:cNvCxnSpPr>
            <a:stCxn id="60" idx="0"/>
          </p:cNvCxnSpPr>
          <p:nvPr/>
        </p:nvCxnSpPr>
        <p:spPr>
          <a:xfrm flipV="1">
            <a:off x="7033140"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直线箭头连接符 132">
            <a:extLst>
              <a:ext uri="{FF2B5EF4-FFF2-40B4-BE49-F238E27FC236}">
                <a16:creationId xmlns:a16="http://schemas.microsoft.com/office/drawing/2014/main" id="{FCF3616F-C42C-654D-A4E5-FB96777520EC}"/>
              </a:ext>
            </a:extLst>
          </p:cNvPr>
          <p:cNvCxnSpPr>
            <a:stCxn id="62" idx="0"/>
          </p:cNvCxnSpPr>
          <p:nvPr/>
        </p:nvCxnSpPr>
        <p:spPr>
          <a:xfrm flipV="1">
            <a:off x="7748976"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4" name="文本框 133">
            <a:extLst>
              <a:ext uri="{FF2B5EF4-FFF2-40B4-BE49-F238E27FC236}">
                <a16:creationId xmlns:a16="http://schemas.microsoft.com/office/drawing/2014/main" id="{70F356EE-B2CB-2542-9FFF-4DDEE240B30D}"/>
              </a:ext>
            </a:extLst>
          </p:cNvPr>
          <p:cNvSpPr txBox="1"/>
          <p:nvPr/>
        </p:nvSpPr>
        <p:spPr>
          <a:xfrm>
            <a:off x="931778" y="683846"/>
            <a:ext cx="282450" cy="300082"/>
          </a:xfrm>
          <a:prstGeom prst="rect">
            <a:avLst/>
          </a:prstGeom>
          <a:noFill/>
        </p:spPr>
        <p:txBody>
          <a:bodyPr wrap="none" rtlCol="0">
            <a:spAutoFit/>
          </a:bodyPr>
          <a:lstStyle/>
          <a:p>
            <a:r>
              <a:rPr kumimoji="1" lang="en-US" altLang="zh-CN" sz="1350" b="1" dirty="0"/>
              <a:t>B</a:t>
            </a:r>
            <a:endParaRPr kumimoji="1" lang="zh-CN" altLang="en-US" sz="1350" b="1" dirty="0"/>
          </a:p>
        </p:txBody>
      </p:sp>
      <p:sp>
        <p:nvSpPr>
          <p:cNvPr id="135" name="文本框 134">
            <a:extLst>
              <a:ext uri="{FF2B5EF4-FFF2-40B4-BE49-F238E27FC236}">
                <a16:creationId xmlns:a16="http://schemas.microsoft.com/office/drawing/2014/main" id="{66A5FD50-4064-AD47-870E-DD481BC35AA0}"/>
              </a:ext>
            </a:extLst>
          </p:cNvPr>
          <p:cNvSpPr txBox="1"/>
          <p:nvPr/>
        </p:nvSpPr>
        <p:spPr>
          <a:xfrm>
            <a:off x="1665203" y="683846"/>
            <a:ext cx="231154" cy="300082"/>
          </a:xfrm>
          <a:prstGeom prst="rect">
            <a:avLst/>
          </a:prstGeom>
          <a:noFill/>
        </p:spPr>
        <p:txBody>
          <a:bodyPr wrap="none" rtlCol="0">
            <a:spAutoFit/>
          </a:bodyPr>
          <a:lstStyle/>
          <a:p>
            <a:r>
              <a:rPr kumimoji="1" lang="en-US" altLang="zh-CN" sz="1350" b="1" dirty="0"/>
              <a:t>I</a:t>
            </a:r>
            <a:endParaRPr kumimoji="1" lang="zh-CN" altLang="en-US" sz="1350" b="1" dirty="0"/>
          </a:p>
        </p:txBody>
      </p:sp>
      <p:sp>
        <p:nvSpPr>
          <p:cNvPr id="136" name="文本框 135">
            <a:extLst>
              <a:ext uri="{FF2B5EF4-FFF2-40B4-BE49-F238E27FC236}">
                <a16:creationId xmlns:a16="http://schemas.microsoft.com/office/drawing/2014/main" id="{FDB38C46-3F6E-4C4A-B97C-C12D32428972}"/>
              </a:ext>
            </a:extLst>
          </p:cNvPr>
          <p:cNvSpPr txBox="1"/>
          <p:nvPr/>
        </p:nvSpPr>
        <p:spPr>
          <a:xfrm>
            <a:off x="2360528" y="708045"/>
            <a:ext cx="231154" cy="300082"/>
          </a:xfrm>
          <a:prstGeom prst="rect">
            <a:avLst/>
          </a:prstGeom>
          <a:noFill/>
        </p:spPr>
        <p:txBody>
          <a:bodyPr wrap="none" rtlCol="0">
            <a:spAutoFit/>
          </a:bodyPr>
          <a:lstStyle/>
          <a:p>
            <a:r>
              <a:rPr kumimoji="1" lang="en-US" altLang="zh-CN" sz="1350" b="1" dirty="0"/>
              <a:t>I</a:t>
            </a:r>
            <a:endParaRPr kumimoji="1" lang="zh-CN" altLang="en-US" sz="1350" b="1" dirty="0"/>
          </a:p>
        </p:txBody>
      </p:sp>
      <p:sp>
        <p:nvSpPr>
          <p:cNvPr id="137" name="文本框 136">
            <a:extLst>
              <a:ext uri="{FF2B5EF4-FFF2-40B4-BE49-F238E27FC236}">
                <a16:creationId xmlns:a16="http://schemas.microsoft.com/office/drawing/2014/main" id="{13521562-7CDF-5841-AD2C-B22A504DFD81}"/>
              </a:ext>
            </a:extLst>
          </p:cNvPr>
          <p:cNvSpPr txBox="1"/>
          <p:nvPr/>
        </p:nvSpPr>
        <p:spPr>
          <a:xfrm>
            <a:off x="3055853" y="708045"/>
            <a:ext cx="282450" cy="300082"/>
          </a:xfrm>
          <a:prstGeom prst="rect">
            <a:avLst/>
          </a:prstGeom>
          <a:noFill/>
        </p:spPr>
        <p:txBody>
          <a:bodyPr wrap="none" rtlCol="0">
            <a:spAutoFit/>
          </a:bodyPr>
          <a:lstStyle/>
          <a:p>
            <a:r>
              <a:rPr kumimoji="1" lang="en-US" altLang="zh-CN" sz="1350" b="1" dirty="0"/>
              <a:t>B</a:t>
            </a:r>
            <a:endParaRPr kumimoji="1" lang="zh-CN" altLang="en-US" sz="1350" b="1" dirty="0"/>
          </a:p>
        </p:txBody>
      </p:sp>
      <p:sp>
        <p:nvSpPr>
          <p:cNvPr id="138" name="文本框 137">
            <a:extLst>
              <a:ext uri="{FF2B5EF4-FFF2-40B4-BE49-F238E27FC236}">
                <a16:creationId xmlns:a16="http://schemas.microsoft.com/office/drawing/2014/main" id="{93D99990-E960-A747-82B3-2014E49C3697}"/>
              </a:ext>
            </a:extLst>
          </p:cNvPr>
          <p:cNvSpPr txBox="1"/>
          <p:nvPr/>
        </p:nvSpPr>
        <p:spPr>
          <a:xfrm>
            <a:off x="3830079" y="708045"/>
            <a:ext cx="231154" cy="300082"/>
          </a:xfrm>
          <a:prstGeom prst="rect">
            <a:avLst/>
          </a:prstGeom>
          <a:noFill/>
        </p:spPr>
        <p:txBody>
          <a:bodyPr wrap="none" rtlCol="0">
            <a:spAutoFit/>
          </a:bodyPr>
          <a:lstStyle/>
          <a:p>
            <a:r>
              <a:rPr kumimoji="1" lang="en-US" altLang="zh-CN" sz="1350" b="1" dirty="0"/>
              <a:t>I</a:t>
            </a:r>
            <a:endParaRPr kumimoji="1" lang="zh-CN" altLang="en-US" sz="1350" b="1" dirty="0"/>
          </a:p>
        </p:txBody>
      </p:sp>
      <p:sp>
        <p:nvSpPr>
          <p:cNvPr id="139" name="文本框 138">
            <a:extLst>
              <a:ext uri="{FF2B5EF4-FFF2-40B4-BE49-F238E27FC236}">
                <a16:creationId xmlns:a16="http://schemas.microsoft.com/office/drawing/2014/main" id="{5B3FFA7C-0D68-634F-9F1B-F9EFEA317A4A}"/>
              </a:ext>
            </a:extLst>
          </p:cNvPr>
          <p:cNvSpPr txBox="1"/>
          <p:nvPr/>
        </p:nvSpPr>
        <p:spPr>
          <a:xfrm>
            <a:off x="4604306" y="708045"/>
            <a:ext cx="231154" cy="300082"/>
          </a:xfrm>
          <a:prstGeom prst="rect">
            <a:avLst/>
          </a:prstGeom>
          <a:noFill/>
        </p:spPr>
        <p:txBody>
          <a:bodyPr wrap="none" rtlCol="0">
            <a:spAutoFit/>
          </a:bodyPr>
          <a:lstStyle/>
          <a:p>
            <a:r>
              <a:rPr kumimoji="1" lang="en-US" altLang="zh-CN" sz="1350" b="1" dirty="0"/>
              <a:t>I</a:t>
            </a:r>
            <a:endParaRPr kumimoji="1" lang="zh-CN" altLang="en-US" sz="1350" b="1" dirty="0"/>
          </a:p>
        </p:txBody>
      </p:sp>
      <p:sp>
        <p:nvSpPr>
          <p:cNvPr id="140" name="文本框 139">
            <a:extLst>
              <a:ext uri="{FF2B5EF4-FFF2-40B4-BE49-F238E27FC236}">
                <a16:creationId xmlns:a16="http://schemas.microsoft.com/office/drawing/2014/main" id="{65C3B427-E1E1-E644-8665-BFD8FF297679}"/>
              </a:ext>
            </a:extLst>
          </p:cNvPr>
          <p:cNvSpPr txBox="1"/>
          <p:nvPr/>
        </p:nvSpPr>
        <p:spPr>
          <a:xfrm>
            <a:off x="5419334" y="708045"/>
            <a:ext cx="301686" cy="300082"/>
          </a:xfrm>
          <a:prstGeom prst="rect">
            <a:avLst/>
          </a:prstGeom>
          <a:noFill/>
        </p:spPr>
        <p:txBody>
          <a:bodyPr wrap="none" rtlCol="0">
            <a:spAutoFit/>
          </a:bodyPr>
          <a:lstStyle/>
          <a:p>
            <a:r>
              <a:rPr kumimoji="1" lang="en-US" altLang="zh-CN" sz="1350" b="1" dirty="0"/>
              <a:t>O</a:t>
            </a:r>
            <a:endParaRPr kumimoji="1" lang="zh-CN" altLang="en-US" sz="1350" b="1" dirty="0"/>
          </a:p>
        </p:txBody>
      </p:sp>
      <p:sp>
        <p:nvSpPr>
          <p:cNvPr id="141" name="文本框 140">
            <a:extLst>
              <a:ext uri="{FF2B5EF4-FFF2-40B4-BE49-F238E27FC236}">
                <a16:creationId xmlns:a16="http://schemas.microsoft.com/office/drawing/2014/main" id="{7AA15677-2EF7-5046-898B-E1C32EE0D974}"/>
              </a:ext>
            </a:extLst>
          </p:cNvPr>
          <p:cNvSpPr txBox="1"/>
          <p:nvPr/>
        </p:nvSpPr>
        <p:spPr>
          <a:xfrm>
            <a:off x="6234362" y="708045"/>
            <a:ext cx="301686" cy="300082"/>
          </a:xfrm>
          <a:prstGeom prst="rect">
            <a:avLst/>
          </a:prstGeom>
          <a:noFill/>
        </p:spPr>
        <p:txBody>
          <a:bodyPr wrap="none" rtlCol="0">
            <a:spAutoFit/>
          </a:bodyPr>
          <a:lstStyle/>
          <a:p>
            <a:r>
              <a:rPr kumimoji="1" lang="en-US" altLang="zh-CN" sz="1350" b="1" dirty="0"/>
              <a:t>O</a:t>
            </a:r>
            <a:endParaRPr kumimoji="1" lang="zh-CN" altLang="en-US" sz="1350" b="1" dirty="0"/>
          </a:p>
        </p:txBody>
      </p:sp>
      <p:sp>
        <p:nvSpPr>
          <p:cNvPr id="142" name="文本框 141">
            <a:extLst>
              <a:ext uri="{FF2B5EF4-FFF2-40B4-BE49-F238E27FC236}">
                <a16:creationId xmlns:a16="http://schemas.microsoft.com/office/drawing/2014/main" id="{C6DB995F-45D7-6247-8D67-971309F7021F}"/>
              </a:ext>
            </a:extLst>
          </p:cNvPr>
          <p:cNvSpPr txBox="1"/>
          <p:nvPr/>
        </p:nvSpPr>
        <p:spPr>
          <a:xfrm>
            <a:off x="6913979" y="708045"/>
            <a:ext cx="301686" cy="300082"/>
          </a:xfrm>
          <a:prstGeom prst="rect">
            <a:avLst/>
          </a:prstGeom>
          <a:noFill/>
        </p:spPr>
        <p:txBody>
          <a:bodyPr wrap="none" rtlCol="0">
            <a:spAutoFit/>
          </a:bodyPr>
          <a:lstStyle/>
          <a:p>
            <a:r>
              <a:rPr kumimoji="1" lang="en-US" altLang="zh-CN" sz="1350" b="1" dirty="0"/>
              <a:t>O</a:t>
            </a:r>
            <a:endParaRPr kumimoji="1" lang="zh-CN" altLang="en-US" sz="1350" b="1" dirty="0"/>
          </a:p>
        </p:txBody>
      </p:sp>
      <p:sp>
        <p:nvSpPr>
          <p:cNvPr id="143" name="文本框 142">
            <a:extLst>
              <a:ext uri="{FF2B5EF4-FFF2-40B4-BE49-F238E27FC236}">
                <a16:creationId xmlns:a16="http://schemas.microsoft.com/office/drawing/2014/main" id="{97AE24E1-B134-FB4A-B0B7-CA42B45400B3}"/>
              </a:ext>
            </a:extLst>
          </p:cNvPr>
          <p:cNvSpPr txBox="1"/>
          <p:nvPr/>
        </p:nvSpPr>
        <p:spPr>
          <a:xfrm>
            <a:off x="7629815" y="708045"/>
            <a:ext cx="301686" cy="300082"/>
          </a:xfrm>
          <a:prstGeom prst="rect">
            <a:avLst/>
          </a:prstGeom>
          <a:noFill/>
        </p:spPr>
        <p:txBody>
          <a:bodyPr wrap="none" rtlCol="0">
            <a:spAutoFit/>
          </a:bodyPr>
          <a:lstStyle/>
          <a:p>
            <a:r>
              <a:rPr kumimoji="1" lang="en-US" altLang="zh-CN" sz="1350" b="1" dirty="0"/>
              <a:t>O</a:t>
            </a:r>
            <a:endParaRPr kumimoji="1" lang="zh-CN" altLang="en-US" sz="1350" b="1" dirty="0"/>
          </a:p>
        </p:txBody>
      </p:sp>
      <p:sp>
        <p:nvSpPr>
          <p:cNvPr id="114" name="文本框 113">
            <a:extLst>
              <a:ext uri="{FF2B5EF4-FFF2-40B4-BE49-F238E27FC236}">
                <a16:creationId xmlns:a16="http://schemas.microsoft.com/office/drawing/2014/main" id="{C0F9627B-AD6D-D04E-AA63-D6A36FCF8E9F}"/>
              </a:ext>
            </a:extLst>
          </p:cNvPr>
          <p:cNvSpPr txBox="1"/>
          <p:nvPr/>
        </p:nvSpPr>
        <p:spPr>
          <a:xfrm>
            <a:off x="1004804" y="29351"/>
            <a:ext cx="6639978" cy="523220"/>
          </a:xfrm>
          <a:prstGeom prst="rect">
            <a:avLst/>
          </a:prstGeom>
          <a:noFill/>
        </p:spPr>
        <p:txBody>
          <a:bodyPr wrap="square" rtlCol="0">
            <a:spAutoFit/>
          </a:bodyPr>
          <a:lstStyle/>
          <a:p>
            <a:pPr algn="ctr"/>
            <a:r>
              <a:rPr lang="zh-CN" altLang="en-US" sz="2800" dirty="0"/>
              <a:t>泛式</a:t>
            </a:r>
            <a:endParaRPr lang="en-US" altLang="zh-CN" sz="2800" dirty="0"/>
          </a:p>
        </p:txBody>
      </p:sp>
    </p:spTree>
    <p:extLst>
      <p:ext uri="{BB962C8B-B14F-4D97-AF65-F5344CB8AC3E}">
        <p14:creationId xmlns:p14="http://schemas.microsoft.com/office/powerpoint/2010/main" val="90782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barn(outVertical)">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B1D619-4CC1-F54D-B29E-AC885AA4CAF8}"/>
              </a:ext>
            </a:extLst>
          </p:cNvPr>
          <p:cNvSpPr txBox="1"/>
          <p:nvPr/>
        </p:nvSpPr>
        <p:spPr>
          <a:xfrm>
            <a:off x="1391949" y="150887"/>
            <a:ext cx="6639978" cy="523220"/>
          </a:xfrm>
          <a:prstGeom prst="rect">
            <a:avLst/>
          </a:prstGeom>
          <a:noFill/>
        </p:spPr>
        <p:txBody>
          <a:bodyPr wrap="square" rtlCol="0">
            <a:spAutoFit/>
          </a:bodyPr>
          <a:lstStyle/>
          <a:p>
            <a:pPr algn="ctr"/>
            <a:r>
              <a:rPr lang="en-US" altLang="zh-CN" sz="2800" dirty="0"/>
              <a:t>Bi-LSTM+CRF</a:t>
            </a:r>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3"/>
          <a:stretch>
            <a:fillRect/>
          </a:stretch>
        </p:blipFill>
        <p:spPr>
          <a:xfrm>
            <a:off x="8031927" y="221221"/>
            <a:ext cx="871928" cy="271266"/>
          </a:xfrm>
          <a:prstGeom prst="rect">
            <a:avLst/>
          </a:prstGeom>
        </p:spPr>
      </p:pic>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36AD65A1-17FB-F14A-9AC9-C0CF6062118D}"/>
                  </a:ext>
                </a:extLst>
              </p:cNvPr>
              <p:cNvSpPr/>
              <p:nvPr/>
            </p:nvSpPr>
            <p:spPr>
              <a:xfrm>
                <a:off x="884251"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1</m:t>
                          </m:r>
                        </m:sub>
                      </m:sSub>
                    </m:oMath>
                  </m:oMathPara>
                </a14:m>
                <a:endParaRPr kumimoji="1" lang="zh-CN" altLang="en-US" sz="1350" dirty="0"/>
              </a:p>
            </p:txBody>
          </p:sp>
        </mc:Choice>
        <mc:Fallback xmlns="">
          <p:sp>
            <p:nvSpPr>
              <p:cNvPr id="10" name="椭圆 9">
                <a:extLst>
                  <a:ext uri="{FF2B5EF4-FFF2-40B4-BE49-F238E27FC236}">
                    <a16:creationId xmlns:a16="http://schemas.microsoft.com/office/drawing/2014/main" id="{36AD65A1-17FB-F14A-9AC9-C0CF6062118D}"/>
                  </a:ext>
                </a:extLst>
              </p:cNvPr>
              <p:cNvSpPr>
                <a:spLocks noRot="1" noChangeAspect="1" noMove="1" noResize="1" noEditPoints="1" noAdjustHandles="1" noChangeArrowheads="1" noChangeShapeType="1" noTextEdit="1"/>
              </p:cNvSpPr>
              <p:nvPr/>
            </p:nvSpPr>
            <p:spPr>
              <a:xfrm>
                <a:off x="884251" y="4016569"/>
                <a:ext cx="352425" cy="342900"/>
              </a:xfrm>
              <a:prstGeom prst="ellipse">
                <a:avLst/>
              </a:prstGeom>
              <a:blipFill>
                <a:blip r:embed="rId4"/>
                <a:stretch>
                  <a:fillRect l="-1000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3C6494C4-29C9-624D-8EBC-A7D1C5B5324B}"/>
                  </a:ext>
                </a:extLst>
              </p:cNvPr>
              <p:cNvSpPr/>
              <p:nvPr/>
            </p:nvSpPr>
            <p:spPr>
              <a:xfrm>
                <a:off x="1608151"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2</m:t>
                          </m:r>
                        </m:sub>
                      </m:sSub>
                    </m:oMath>
                  </m:oMathPara>
                </a14:m>
                <a:endParaRPr kumimoji="1" lang="zh-CN" altLang="en-US" sz="1350" dirty="0"/>
              </a:p>
            </p:txBody>
          </p:sp>
        </mc:Choice>
        <mc:Fallback xmlns="">
          <p:sp>
            <p:nvSpPr>
              <p:cNvPr id="11" name="椭圆 10">
                <a:extLst>
                  <a:ext uri="{FF2B5EF4-FFF2-40B4-BE49-F238E27FC236}">
                    <a16:creationId xmlns:a16="http://schemas.microsoft.com/office/drawing/2014/main" id="{3C6494C4-29C9-624D-8EBC-A7D1C5B5324B}"/>
                  </a:ext>
                </a:extLst>
              </p:cNvPr>
              <p:cNvSpPr>
                <a:spLocks noRot="1" noChangeAspect="1" noMove="1" noResize="1" noEditPoints="1" noAdjustHandles="1" noChangeArrowheads="1" noChangeShapeType="1" noTextEdit="1"/>
              </p:cNvSpPr>
              <p:nvPr/>
            </p:nvSpPr>
            <p:spPr>
              <a:xfrm>
                <a:off x="1608151" y="4016569"/>
                <a:ext cx="352425" cy="342900"/>
              </a:xfrm>
              <a:prstGeom prst="ellipse">
                <a:avLst/>
              </a:prstGeom>
              <a:blipFill>
                <a:blip r:embed="rId5"/>
                <a:stretch>
                  <a:fillRect l="-13333"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a:extLst>
                  <a:ext uri="{FF2B5EF4-FFF2-40B4-BE49-F238E27FC236}">
                    <a16:creationId xmlns:a16="http://schemas.microsoft.com/office/drawing/2014/main" id="{05E0A848-2F99-F24B-9E06-4AFFCDA3CD6C}"/>
                  </a:ext>
                </a:extLst>
              </p:cNvPr>
              <p:cNvSpPr/>
              <p:nvPr/>
            </p:nvSpPr>
            <p:spPr>
              <a:xfrm>
                <a:off x="2303476"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3</m:t>
                          </m:r>
                        </m:sub>
                      </m:sSub>
                    </m:oMath>
                  </m:oMathPara>
                </a14:m>
                <a:endParaRPr kumimoji="1" lang="zh-CN" altLang="en-US" sz="1350" dirty="0"/>
              </a:p>
            </p:txBody>
          </p:sp>
        </mc:Choice>
        <mc:Fallback xmlns="">
          <p:sp>
            <p:nvSpPr>
              <p:cNvPr id="12" name="椭圆 11">
                <a:extLst>
                  <a:ext uri="{FF2B5EF4-FFF2-40B4-BE49-F238E27FC236}">
                    <a16:creationId xmlns:a16="http://schemas.microsoft.com/office/drawing/2014/main" id="{05E0A848-2F99-F24B-9E06-4AFFCDA3CD6C}"/>
                  </a:ext>
                </a:extLst>
              </p:cNvPr>
              <p:cNvSpPr>
                <a:spLocks noRot="1" noChangeAspect="1" noMove="1" noResize="1" noEditPoints="1" noAdjustHandles="1" noChangeArrowheads="1" noChangeShapeType="1" noTextEdit="1"/>
              </p:cNvSpPr>
              <p:nvPr/>
            </p:nvSpPr>
            <p:spPr>
              <a:xfrm>
                <a:off x="2303476" y="4016569"/>
                <a:ext cx="352425" cy="342900"/>
              </a:xfrm>
              <a:prstGeom prst="ellipse">
                <a:avLst/>
              </a:prstGeom>
              <a:blipFill>
                <a:blip r:embed="rId6"/>
                <a:stretch>
                  <a:fillRect l="-13333" b="-3333"/>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9E8A3BB3-AA1B-9C48-87F5-F471F61E7062}"/>
              </a:ext>
            </a:extLst>
          </p:cNvPr>
          <p:cNvSpPr txBox="1"/>
          <p:nvPr/>
        </p:nvSpPr>
        <p:spPr>
          <a:xfrm>
            <a:off x="915527" y="4483294"/>
            <a:ext cx="357790" cy="300082"/>
          </a:xfrm>
          <a:prstGeom prst="rect">
            <a:avLst/>
          </a:prstGeom>
          <a:noFill/>
        </p:spPr>
        <p:txBody>
          <a:bodyPr wrap="none" rtlCol="0">
            <a:spAutoFit/>
          </a:bodyPr>
          <a:lstStyle/>
          <a:p>
            <a:r>
              <a:rPr kumimoji="1" lang="zh-CN" altLang="en-US" sz="1350" dirty="0"/>
              <a:t>张</a:t>
            </a:r>
          </a:p>
        </p:txBody>
      </p:sp>
      <p:sp>
        <p:nvSpPr>
          <p:cNvPr id="14" name="文本框 13">
            <a:extLst>
              <a:ext uri="{FF2B5EF4-FFF2-40B4-BE49-F238E27FC236}">
                <a16:creationId xmlns:a16="http://schemas.microsoft.com/office/drawing/2014/main" id="{FDAF9CBE-6DE1-524E-B0BA-CB4984EFF344}"/>
              </a:ext>
            </a:extLst>
          </p:cNvPr>
          <p:cNvSpPr txBox="1"/>
          <p:nvPr/>
        </p:nvSpPr>
        <p:spPr>
          <a:xfrm>
            <a:off x="1648952" y="4483294"/>
            <a:ext cx="357790" cy="300082"/>
          </a:xfrm>
          <a:prstGeom prst="rect">
            <a:avLst/>
          </a:prstGeom>
          <a:noFill/>
        </p:spPr>
        <p:txBody>
          <a:bodyPr wrap="none" rtlCol="0">
            <a:spAutoFit/>
          </a:bodyPr>
          <a:lstStyle/>
          <a:p>
            <a:r>
              <a:rPr kumimoji="1" lang="zh-CN" altLang="en-US" sz="1350" dirty="0"/>
              <a:t>国</a:t>
            </a:r>
          </a:p>
        </p:txBody>
      </p:sp>
      <p:sp>
        <p:nvSpPr>
          <p:cNvPr id="15" name="文本框 14">
            <a:extLst>
              <a:ext uri="{FF2B5EF4-FFF2-40B4-BE49-F238E27FC236}">
                <a16:creationId xmlns:a16="http://schemas.microsoft.com/office/drawing/2014/main" id="{0AA72733-D2C1-054F-9DD9-610B12A8880A}"/>
              </a:ext>
            </a:extLst>
          </p:cNvPr>
          <p:cNvSpPr txBox="1"/>
          <p:nvPr/>
        </p:nvSpPr>
        <p:spPr>
          <a:xfrm>
            <a:off x="2344277" y="4507493"/>
            <a:ext cx="357790" cy="300082"/>
          </a:xfrm>
          <a:prstGeom prst="rect">
            <a:avLst/>
          </a:prstGeom>
          <a:noFill/>
        </p:spPr>
        <p:txBody>
          <a:bodyPr wrap="none" rtlCol="0">
            <a:spAutoFit/>
          </a:bodyPr>
          <a:lstStyle/>
          <a:p>
            <a:r>
              <a:rPr kumimoji="1" lang="zh-CN" altLang="en-US" sz="1350" dirty="0"/>
              <a:t>立</a:t>
            </a:r>
          </a:p>
        </p:txBody>
      </p:sp>
      <mc:AlternateContent xmlns:mc="http://schemas.openxmlformats.org/markup-compatibility/2006" xmlns:a14="http://schemas.microsoft.com/office/drawing/2010/main">
        <mc:Choice Requires="a14">
          <p:sp>
            <p:nvSpPr>
              <p:cNvPr id="16" name="椭圆 15">
                <a:extLst>
                  <a:ext uri="{FF2B5EF4-FFF2-40B4-BE49-F238E27FC236}">
                    <a16:creationId xmlns:a16="http://schemas.microsoft.com/office/drawing/2014/main" id="{AB736239-6628-C345-B001-5B3645A5E5F8}"/>
                  </a:ext>
                </a:extLst>
              </p:cNvPr>
              <p:cNvSpPr/>
              <p:nvPr/>
            </p:nvSpPr>
            <p:spPr>
              <a:xfrm>
                <a:off x="2998801"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4</m:t>
                          </m:r>
                        </m:sub>
                      </m:sSub>
                    </m:oMath>
                  </m:oMathPara>
                </a14:m>
                <a:endParaRPr kumimoji="1" lang="zh-CN" altLang="en-US" sz="1350" dirty="0"/>
              </a:p>
            </p:txBody>
          </p:sp>
        </mc:Choice>
        <mc:Fallback xmlns="">
          <p:sp>
            <p:nvSpPr>
              <p:cNvPr id="16" name="椭圆 15">
                <a:extLst>
                  <a:ext uri="{FF2B5EF4-FFF2-40B4-BE49-F238E27FC236}">
                    <a16:creationId xmlns:a16="http://schemas.microsoft.com/office/drawing/2014/main" id="{AB736239-6628-C345-B001-5B3645A5E5F8}"/>
                  </a:ext>
                </a:extLst>
              </p:cNvPr>
              <p:cNvSpPr>
                <a:spLocks noRot="1" noChangeAspect="1" noMove="1" noResize="1" noEditPoints="1" noAdjustHandles="1" noChangeArrowheads="1" noChangeShapeType="1" noTextEdit="1"/>
              </p:cNvSpPr>
              <p:nvPr/>
            </p:nvSpPr>
            <p:spPr>
              <a:xfrm>
                <a:off x="2998801" y="4016569"/>
                <a:ext cx="352425" cy="342900"/>
              </a:xfrm>
              <a:prstGeom prst="ellipse">
                <a:avLst/>
              </a:prstGeom>
              <a:blipFill>
                <a:blip r:embed="rId7"/>
                <a:stretch>
                  <a:fillRect l="-9677" b="-3333"/>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D9B466DF-27E4-E545-83AF-9030144F115F}"/>
              </a:ext>
            </a:extLst>
          </p:cNvPr>
          <p:cNvSpPr txBox="1"/>
          <p:nvPr/>
        </p:nvSpPr>
        <p:spPr>
          <a:xfrm>
            <a:off x="3039602" y="4507493"/>
            <a:ext cx="357790" cy="300082"/>
          </a:xfrm>
          <a:prstGeom prst="rect">
            <a:avLst/>
          </a:prstGeom>
          <a:noFill/>
        </p:spPr>
        <p:txBody>
          <a:bodyPr wrap="none" rtlCol="0">
            <a:spAutoFit/>
          </a:bodyPr>
          <a:lstStyle/>
          <a:p>
            <a:r>
              <a:rPr kumimoji="1" lang="zh-CN" altLang="en-US" sz="1350" dirty="0"/>
              <a:t>蒋</a:t>
            </a:r>
          </a:p>
        </p:txBody>
      </p:sp>
      <mc:AlternateContent xmlns:mc="http://schemas.openxmlformats.org/markup-compatibility/2006" xmlns:a14="http://schemas.microsoft.com/office/drawing/2010/main">
        <mc:Choice Requires="a14">
          <p:sp>
            <p:nvSpPr>
              <p:cNvPr id="18" name="椭圆 17">
                <a:extLst>
                  <a:ext uri="{FF2B5EF4-FFF2-40B4-BE49-F238E27FC236}">
                    <a16:creationId xmlns:a16="http://schemas.microsoft.com/office/drawing/2014/main" id="{505F7D48-4DF6-3244-9873-DAC6E81CD19F}"/>
                  </a:ext>
                </a:extLst>
              </p:cNvPr>
              <p:cNvSpPr/>
              <p:nvPr/>
            </p:nvSpPr>
            <p:spPr>
              <a:xfrm>
                <a:off x="3773028"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5</m:t>
                          </m:r>
                        </m:sub>
                      </m:sSub>
                    </m:oMath>
                  </m:oMathPara>
                </a14:m>
                <a:endParaRPr kumimoji="1" lang="zh-CN" altLang="en-US" sz="1350" dirty="0"/>
              </a:p>
            </p:txBody>
          </p:sp>
        </mc:Choice>
        <mc:Fallback xmlns="">
          <p:sp>
            <p:nvSpPr>
              <p:cNvPr id="18" name="椭圆 17">
                <a:extLst>
                  <a:ext uri="{FF2B5EF4-FFF2-40B4-BE49-F238E27FC236}">
                    <a16:creationId xmlns:a16="http://schemas.microsoft.com/office/drawing/2014/main" id="{505F7D48-4DF6-3244-9873-DAC6E81CD19F}"/>
                  </a:ext>
                </a:extLst>
              </p:cNvPr>
              <p:cNvSpPr>
                <a:spLocks noRot="1" noChangeAspect="1" noMove="1" noResize="1" noEditPoints="1" noAdjustHandles="1" noChangeArrowheads="1" noChangeShapeType="1" noTextEdit="1"/>
              </p:cNvSpPr>
              <p:nvPr/>
            </p:nvSpPr>
            <p:spPr>
              <a:xfrm>
                <a:off x="3773028" y="4016569"/>
                <a:ext cx="352425" cy="342900"/>
              </a:xfrm>
              <a:prstGeom prst="ellipse">
                <a:avLst/>
              </a:prstGeom>
              <a:blipFill>
                <a:blip r:embed="rId8"/>
                <a:stretch>
                  <a:fillRect l="-9677" b="-3333"/>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61A81C57-534D-5B4E-A34F-10E081A97E75}"/>
              </a:ext>
            </a:extLst>
          </p:cNvPr>
          <p:cNvSpPr txBox="1"/>
          <p:nvPr/>
        </p:nvSpPr>
        <p:spPr>
          <a:xfrm>
            <a:off x="3813829" y="4507493"/>
            <a:ext cx="357790" cy="300082"/>
          </a:xfrm>
          <a:prstGeom prst="rect">
            <a:avLst/>
          </a:prstGeom>
          <a:noFill/>
        </p:spPr>
        <p:txBody>
          <a:bodyPr wrap="none" rtlCol="0">
            <a:spAutoFit/>
          </a:bodyPr>
          <a:lstStyle/>
          <a:p>
            <a:r>
              <a:rPr kumimoji="1" lang="zh-CN" altLang="en-US" sz="1350" dirty="0"/>
              <a:t>雯</a:t>
            </a:r>
          </a:p>
        </p:txBody>
      </p:sp>
      <mc:AlternateContent xmlns:mc="http://schemas.openxmlformats.org/markup-compatibility/2006" xmlns:a14="http://schemas.microsoft.com/office/drawing/2010/main">
        <mc:Choice Requires="a14">
          <p:sp>
            <p:nvSpPr>
              <p:cNvPr id="20" name="椭圆 19">
                <a:extLst>
                  <a:ext uri="{FF2B5EF4-FFF2-40B4-BE49-F238E27FC236}">
                    <a16:creationId xmlns:a16="http://schemas.microsoft.com/office/drawing/2014/main" id="{9C35D504-C6B7-0F48-988C-F7474134B1EC}"/>
                  </a:ext>
                </a:extLst>
              </p:cNvPr>
              <p:cNvSpPr/>
              <p:nvPr/>
            </p:nvSpPr>
            <p:spPr>
              <a:xfrm>
                <a:off x="4547254"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6</m:t>
                          </m:r>
                        </m:sub>
                      </m:sSub>
                    </m:oMath>
                  </m:oMathPara>
                </a14:m>
                <a:endParaRPr kumimoji="1" lang="zh-CN" altLang="en-US" sz="1350" dirty="0"/>
              </a:p>
            </p:txBody>
          </p:sp>
        </mc:Choice>
        <mc:Fallback xmlns="">
          <p:sp>
            <p:nvSpPr>
              <p:cNvPr id="20" name="椭圆 19">
                <a:extLst>
                  <a:ext uri="{FF2B5EF4-FFF2-40B4-BE49-F238E27FC236}">
                    <a16:creationId xmlns:a16="http://schemas.microsoft.com/office/drawing/2014/main" id="{9C35D504-C6B7-0F48-988C-F7474134B1EC}"/>
                  </a:ext>
                </a:extLst>
              </p:cNvPr>
              <p:cNvSpPr>
                <a:spLocks noRot="1" noChangeAspect="1" noMove="1" noResize="1" noEditPoints="1" noAdjustHandles="1" noChangeArrowheads="1" noChangeShapeType="1" noTextEdit="1"/>
              </p:cNvSpPr>
              <p:nvPr/>
            </p:nvSpPr>
            <p:spPr>
              <a:xfrm>
                <a:off x="4547254" y="4016569"/>
                <a:ext cx="352425" cy="342900"/>
              </a:xfrm>
              <a:prstGeom prst="ellipse">
                <a:avLst/>
              </a:prstGeom>
              <a:blipFill>
                <a:blip r:embed="rId9"/>
                <a:stretch>
                  <a:fillRect l="-9677" b="-3333"/>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0AEC6D8A-82B2-5F4A-81EF-08BD1B81BF02}"/>
              </a:ext>
            </a:extLst>
          </p:cNvPr>
          <p:cNvSpPr txBox="1"/>
          <p:nvPr/>
        </p:nvSpPr>
        <p:spPr>
          <a:xfrm>
            <a:off x="4588055" y="4507493"/>
            <a:ext cx="357790" cy="300082"/>
          </a:xfrm>
          <a:prstGeom prst="rect">
            <a:avLst/>
          </a:prstGeom>
          <a:noFill/>
        </p:spPr>
        <p:txBody>
          <a:bodyPr wrap="none" rtlCol="0">
            <a:spAutoFit/>
          </a:bodyPr>
          <a:lstStyle/>
          <a:p>
            <a:r>
              <a:rPr kumimoji="1" lang="zh-CN" altLang="en-US" sz="1350" dirty="0"/>
              <a:t>丽</a:t>
            </a:r>
          </a:p>
        </p:txBody>
      </p:sp>
      <mc:AlternateContent xmlns:mc="http://schemas.openxmlformats.org/markup-compatibility/2006" xmlns:a14="http://schemas.microsoft.com/office/drawing/2010/main">
        <mc:Choice Requires="a14">
          <p:sp>
            <p:nvSpPr>
              <p:cNvPr id="22" name="椭圆 21">
                <a:extLst>
                  <a:ext uri="{FF2B5EF4-FFF2-40B4-BE49-F238E27FC236}">
                    <a16:creationId xmlns:a16="http://schemas.microsoft.com/office/drawing/2014/main" id="{29EC50DC-C7F9-A14A-9CA4-FCED5F485069}"/>
                  </a:ext>
                </a:extLst>
              </p:cNvPr>
              <p:cNvSpPr/>
              <p:nvPr/>
            </p:nvSpPr>
            <p:spPr>
              <a:xfrm>
                <a:off x="5362282"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7</m:t>
                          </m:r>
                        </m:sub>
                      </m:sSub>
                    </m:oMath>
                  </m:oMathPara>
                </a14:m>
                <a:endParaRPr kumimoji="1" lang="zh-CN" altLang="en-US" sz="1350" dirty="0"/>
              </a:p>
            </p:txBody>
          </p:sp>
        </mc:Choice>
        <mc:Fallback xmlns="">
          <p:sp>
            <p:nvSpPr>
              <p:cNvPr id="22" name="椭圆 21">
                <a:extLst>
                  <a:ext uri="{FF2B5EF4-FFF2-40B4-BE49-F238E27FC236}">
                    <a16:creationId xmlns:a16="http://schemas.microsoft.com/office/drawing/2014/main" id="{29EC50DC-C7F9-A14A-9CA4-FCED5F485069}"/>
                  </a:ext>
                </a:extLst>
              </p:cNvPr>
              <p:cNvSpPr>
                <a:spLocks noRot="1" noChangeAspect="1" noMove="1" noResize="1" noEditPoints="1" noAdjustHandles="1" noChangeArrowheads="1" noChangeShapeType="1" noTextEdit="1"/>
              </p:cNvSpPr>
              <p:nvPr/>
            </p:nvSpPr>
            <p:spPr>
              <a:xfrm>
                <a:off x="5362282" y="4016569"/>
                <a:ext cx="352425" cy="342900"/>
              </a:xfrm>
              <a:prstGeom prst="ellipse">
                <a:avLst/>
              </a:prstGeom>
              <a:blipFill>
                <a:blip r:embed="rId10"/>
                <a:stretch>
                  <a:fillRect l="-9677" b="-3333"/>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0A3BC361-572B-3849-9081-802C16E7F06B}"/>
              </a:ext>
            </a:extLst>
          </p:cNvPr>
          <p:cNvSpPr txBox="1"/>
          <p:nvPr/>
        </p:nvSpPr>
        <p:spPr>
          <a:xfrm>
            <a:off x="5403083" y="4507493"/>
            <a:ext cx="357790" cy="300082"/>
          </a:xfrm>
          <a:prstGeom prst="rect">
            <a:avLst/>
          </a:prstGeom>
          <a:noFill/>
        </p:spPr>
        <p:txBody>
          <a:bodyPr wrap="none" rtlCol="0">
            <a:spAutoFit/>
          </a:bodyPr>
          <a:lstStyle/>
          <a:p>
            <a:r>
              <a:rPr kumimoji="1" lang="zh-CN" altLang="en-US" sz="1350" dirty="0"/>
              <a:t>，</a:t>
            </a:r>
          </a:p>
        </p:txBody>
      </p:sp>
      <mc:AlternateContent xmlns:mc="http://schemas.openxmlformats.org/markup-compatibility/2006" xmlns:a14="http://schemas.microsoft.com/office/drawing/2010/main">
        <mc:Choice Requires="a14">
          <p:sp>
            <p:nvSpPr>
              <p:cNvPr id="24" name="椭圆 23">
                <a:extLst>
                  <a:ext uri="{FF2B5EF4-FFF2-40B4-BE49-F238E27FC236}">
                    <a16:creationId xmlns:a16="http://schemas.microsoft.com/office/drawing/2014/main" id="{972A2367-350B-5542-B295-90D2854FE173}"/>
                  </a:ext>
                </a:extLst>
              </p:cNvPr>
              <p:cNvSpPr/>
              <p:nvPr/>
            </p:nvSpPr>
            <p:spPr>
              <a:xfrm>
                <a:off x="6177310"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8</m:t>
                          </m:r>
                        </m:sub>
                      </m:sSub>
                    </m:oMath>
                  </m:oMathPara>
                </a14:m>
                <a:endParaRPr kumimoji="1" lang="zh-CN" altLang="en-US" sz="1350" dirty="0"/>
              </a:p>
            </p:txBody>
          </p:sp>
        </mc:Choice>
        <mc:Fallback xmlns="">
          <p:sp>
            <p:nvSpPr>
              <p:cNvPr id="24" name="椭圆 23">
                <a:extLst>
                  <a:ext uri="{FF2B5EF4-FFF2-40B4-BE49-F238E27FC236}">
                    <a16:creationId xmlns:a16="http://schemas.microsoft.com/office/drawing/2014/main" id="{972A2367-350B-5542-B295-90D2854FE173}"/>
                  </a:ext>
                </a:extLst>
              </p:cNvPr>
              <p:cNvSpPr>
                <a:spLocks noRot="1" noChangeAspect="1" noMove="1" noResize="1" noEditPoints="1" noAdjustHandles="1" noChangeArrowheads="1" noChangeShapeType="1" noTextEdit="1"/>
              </p:cNvSpPr>
              <p:nvPr/>
            </p:nvSpPr>
            <p:spPr>
              <a:xfrm>
                <a:off x="6177310" y="4016569"/>
                <a:ext cx="352425" cy="342900"/>
              </a:xfrm>
              <a:prstGeom prst="ellipse">
                <a:avLst/>
              </a:prstGeom>
              <a:blipFill>
                <a:blip r:embed="rId11"/>
                <a:stretch>
                  <a:fillRect l="-9677" b="-3333"/>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9578613C-5308-7B48-BCD5-73FEB0661D61}"/>
              </a:ext>
            </a:extLst>
          </p:cNvPr>
          <p:cNvSpPr txBox="1"/>
          <p:nvPr/>
        </p:nvSpPr>
        <p:spPr>
          <a:xfrm>
            <a:off x="6218111" y="4507493"/>
            <a:ext cx="357790" cy="300082"/>
          </a:xfrm>
          <a:prstGeom prst="rect">
            <a:avLst/>
          </a:prstGeom>
          <a:noFill/>
        </p:spPr>
        <p:txBody>
          <a:bodyPr wrap="none" rtlCol="0">
            <a:spAutoFit/>
          </a:bodyPr>
          <a:lstStyle/>
          <a:p>
            <a:r>
              <a:rPr kumimoji="1" lang="zh-CN" altLang="en-US" sz="1350" dirty="0"/>
              <a:t>戏</a:t>
            </a:r>
          </a:p>
        </p:txBody>
      </p:sp>
      <mc:AlternateContent xmlns:mc="http://schemas.openxmlformats.org/markup-compatibility/2006" xmlns:a14="http://schemas.microsoft.com/office/drawing/2010/main">
        <mc:Choice Requires="a14">
          <p:sp>
            <p:nvSpPr>
              <p:cNvPr id="26" name="椭圆 25">
                <a:extLst>
                  <a:ext uri="{FF2B5EF4-FFF2-40B4-BE49-F238E27FC236}">
                    <a16:creationId xmlns:a16="http://schemas.microsoft.com/office/drawing/2014/main" id="{68AD034E-84C7-9D43-8CC5-C428F5E91A7C}"/>
                  </a:ext>
                </a:extLst>
              </p:cNvPr>
              <p:cNvSpPr/>
              <p:nvPr/>
            </p:nvSpPr>
            <p:spPr>
              <a:xfrm>
                <a:off x="6856927"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9</m:t>
                          </m:r>
                        </m:sub>
                      </m:sSub>
                    </m:oMath>
                  </m:oMathPara>
                </a14:m>
                <a:endParaRPr kumimoji="1" lang="zh-CN" altLang="en-US" sz="1350" dirty="0"/>
              </a:p>
            </p:txBody>
          </p:sp>
        </mc:Choice>
        <mc:Fallback xmlns="">
          <p:sp>
            <p:nvSpPr>
              <p:cNvPr id="26" name="椭圆 25">
                <a:extLst>
                  <a:ext uri="{FF2B5EF4-FFF2-40B4-BE49-F238E27FC236}">
                    <a16:creationId xmlns:a16="http://schemas.microsoft.com/office/drawing/2014/main" id="{68AD034E-84C7-9D43-8CC5-C428F5E91A7C}"/>
                  </a:ext>
                </a:extLst>
              </p:cNvPr>
              <p:cNvSpPr>
                <a:spLocks noRot="1" noChangeAspect="1" noMove="1" noResize="1" noEditPoints="1" noAdjustHandles="1" noChangeArrowheads="1" noChangeShapeType="1" noTextEdit="1"/>
              </p:cNvSpPr>
              <p:nvPr/>
            </p:nvSpPr>
            <p:spPr>
              <a:xfrm>
                <a:off x="6856927" y="4016569"/>
                <a:ext cx="352425" cy="342900"/>
              </a:xfrm>
              <a:prstGeom prst="ellipse">
                <a:avLst/>
              </a:prstGeom>
              <a:blipFill>
                <a:blip r:embed="rId12"/>
                <a:stretch>
                  <a:fillRect l="-9677" b="-3333"/>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F626BD17-E2F9-3E45-AFD7-C22EBA2CAB0E}"/>
              </a:ext>
            </a:extLst>
          </p:cNvPr>
          <p:cNvSpPr txBox="1"/>
          <p:nvPr/>
        </p:nvSpPr>
        <p:spPr>
          <a:xfrm>
            <a:off x="6897728" y="4507493"/>
            <a:ext cx="357790" cy="300082"/>
          </a:xfrm>
          <a:prstGeom prst="rect">
            <a:avLst/>
          </a:prstGeom>
          <a:noFill/>
        </p:spPr>
        <p:txBody>
          <a:bodyPr wrap="none" rtlCol="0">
            <a:spAutoFit/>
          </a:bodyPr>
          <a:lstStyle/>
          <a:p>
            <a:r>
              <a:rPr kumimoji="1" lang="zh-CN" altLang="en-US" sz="1350" dirty="0"/>
              <a:t>里</a:t>
            </a:r>
          </a:p>
        </p:txBody>
      </p:sp>
      <mc:AlternateContent xmlns:mc="http://schemas.openxmlformats.org/markup-compatibility/2006" xmlns:a14="http://schemas.microsoft.com/office/drawing/2010/main">
        <mc:Choice Requires="a14">
          <p:sp>
            <p:nvSpPr>
              <p:cNvPr id="28" name="椭圆 27">
                <a:extLst>
                  <a:ext uri="{FF2B5EF4-FFF2-40B4-BE49-F238E27FC236}">
                    <a16:creationId xmlns:a16="http://schemas.microsoft.com/office/drawing/2014/main" id="{E99EBBDA-1812-284F-BAE7-8F3BA2FF535E}"/>
                  </a:ext>
                </a:extLst>
              </p:cNvPr>
              <p:cNvSpPr/>
              <p:nvPr/>
            </p:nvSpPr>
            <p:spPr>
              <a:xfrm>
                <a:off x="7572764"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10</m:t>
                          </m:r>
                        </m:sub>
                      </m:sSub>
                    </m:oMath>
                  </m:oMathPara>
                </a14:m>
                <a:endParaRPr kumimoji="1" lang="zh-CN" altLang="en-US" sz="1350" dirty="0"/>
              </a:p>
            </p:txBody>
          </p:sp>
        </mc:Choice>
        <mc:Fallback xmlns="">
          <p:sp>
            <p:nvSpPr>
              <p:cNvPr id="28" name="椭圆 27">
                <a:extLst>
                  <a:ext uri="{FF2B5EF4-FFF2-40B4-BE49-F238E27FC236}">
                    <a16:creationId xmlns:a16="http://schemas.microsoft.com/office/drawing/2014/main" id="{E99EBBDA-1812-284F-BAE7-8F3BA2FF535E}"/>
                  </a:ext>
                </a:extLst>
              </p:cNvPr>
              <p:cNvSpPr>
                <a:spLocks noRot="1" noChangeAspect="1" noMove="1" noResize="1" noEditPoints="1" noAdjustHandles="1" noChangeArrowheads="1" noChangeShapeType="1" noTextEdit="1"/>
              </p:cNvSpPr>
              <p:nvPr/>
            </p:nvSpPr>
            <p:spPr>
              <a:xfrm>
                <a:off x="7572764" y="4016569"/>
                <a:ext cx="352425" cy="342900"/>
              </a:xfrm>
              <a:prstGeom prst="ellipse">
                <a:avLst/>
              </a:prstGeom>
              <a:blipFill>
                <a:blip r:embed="rId13"/>
                <a:stretch>
                  <a:fillRect l="-19355" b="-3333"/>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8043CED0-E92A-F24C-92DC-6E22A2255BD6}"/>
              </a:ext>
            </a:extLst>
          </p:cNvPr>
          <p:cNvSpPr txBox="1"/>
          <p:nvPr/>
        </p:nvSpPr>
        <p:spPr>
          <a:xfrm>
            <a:off x="7613565" y="4507493"/>
            <a:ext cx="357790" cy="300082"/>
          </a:xfrm>
          <a:prstGeom prst="rect">
            <a:avLst/>
          </a:prstGeom>
          <a:noFill/>
        </p:spPr>
        <p:txBody>
          <a:bodyPr wrap="none" rtlCol="0">
            <a:spAutoFit/>
          </a:bodyPr>
          <a:lstStyle/>
          <a:p>
            <a:r>
              <a:rPr kumimoji="1" lang="zh-CN" altLang="en-US" sz="1350" dirty="0"/>
              <a:t>戏</a:t>
            </a:r>
          </a:p>
        </p:txBody>
      </p:sp>
      <p:sp>
        <p:nvSpPr>
          <p:cNvPr id="30" name="矩形 29">
            <a:extLst>
              <a:ext uri="{FF2B5EF4-FFF2-40B4-BE49-F238E27FC236}">
                <a16:creationId xmlns:a16="http://schemas.microsoft.com/office/drawing/2014/main" id="{26D6B289-D1AA-6243-8087-9C71972D34BF}"/>
              </a:ext>
            </a:extLst>
          </p:cNvPr>
          <p:cNvSpPr/>
          <p:nvPr/>
        </p:nvSpPr>
        <p:spPr>
          <a:xfrm>
            <a:off x="884251" y="3197419"/>
            <a:ext cx="7040938" cy="50482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b="1" dirty="0">
                <a:solidFill>
                  <a:schemeClr val="tx1"/>
                </a:solidFill>
              </a:rPr>
              <a:t>Bi-LSTM+Word2Vec</a:t>
            </a:r>
            <a:endParaRPr kumimoji="1" lang="zh-CN" altLang="en-US" sz="1350" b="1" dirty="0">
              <a:solidFill>
                <a:schemeClr val="tx1"/>
              </a:solidFill>
            </a:endParaRPr>
          </a:p>
        </p:txBody>
      </p:sp>
      <mc:AlternateContent xmlns:mc="http://schemas.openxmlformats.org/markup-compatibility/2006" xmlns:a14="http://schemas.microsoft.com/office/drawing/2010/main">
        <mc:Choice Requires="a14">
          <p:sp>
            <p:nvSpPr>
              <p:cNvPr id="31" name="椭圆 30">
                <a:extLst>
                  <a:ext uri="{FF2B5EF4-FFF2-40B4-BE49-F238E27FC236}">
                    <a16:creationId xmlns:a16="http://schemas.microsoft.com/office/drawing/2014/main" id="{6CBB239F-D7F5-6C44-B351-8ACFCBA9323B}"/>
                  </a:ext>
                </a:extLst>
              </p:cNvPr>
              <p:cNvSpPr/>
              <p:nvPr/>
            </p:nvSpPr>
            <p:spPr>
              <a:xfrm>
                <a:off x="884251"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1</m:t>
                          </m:r>
                        </m:sub>
                      </m:sSub>
                    </m:oMath>
                  </m:oMathPara>
                </a14:m>
                <a:endParaRPr kumimoji="1" lang="zh-CN" altLang="en-US" sz="1350" dirty="0">
                  <a:solidFill>
                    <a:schemeClr val="tx1"/>
                  </a:solidFill>
                </a:endParaRPr>
              </a:p>
            </p:txBody>
          </p:sp>
        </mc:Choice>
        <mc:Fallback xmlns="">
          <p:sp>
            <p:nvSpPr>
              <p:cNvPr id="31" name="椭圆 30">
                <a:extLst>
                  <a:ext uri="{FF2B5EF4-FFF2-40B4-BE49-F238E27FC236}">
                    <a16:creationId xmlns:a16="http://schemas.microsoft.com/office/drawing/2014/main" id="{6CBB239F-D7F5-6C44-B351-8ACFCBA9323B}"/>
                  </a:ext>
                </a:extLst>
              </p:cNvPr>
              <p:cNvSpPr>
                <a:spLocks noRot="1" noChangeAspect="1" noMove="1" noResize="1" noEditPoints="1" noAdjustHandles="1" noChangeArrowheads="1" noChangeShapeType="1" noTextEdit="1"/>
              </p:cNvSpPr>
              <p:nvPr/>
            </p:nvSpPr>
            <p:spPr>
              <a:xfrm>
                <a:off x="884251" y="2511619"/>
                <a:ext cx="352425" cy="342900"/>
              </a:xfrm>
              <a:prstGeom prst="ellipse">
                <a:avLst/>
              </a:prstGeom>
              <a:blipFill>
                <a:blip r:embed="rId14"/>
                <a:stretch>
                  <a:fillRect l="-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椭圆 31">
                <a:extLst>
                  <a:ext uri="{FF2B5EF4-FFF2-40B4-BE49-F238E27FC236}">
                    <a16:creationId xmlns:a16="http://schemas.microsoft.com/office/drawing/2014/main" id="{D3786C05-E064-4A44-8A2C-C2A0F494CA58}"/>
                  </a:ext>
                </a:extLst>
              </p:cNvPr>
              <p:cNvSpPr/>
              <p:nvPr/>
            </p:nvSpPr>
            <p:spPr>
              <a:xfrm>
                <a:off x="1608151"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2</m:t>
                          </m:r>
                        </m:sub>
                      </m:sSub>
                    </m:oMath>
                  </m:oMathPara>
                </a14:m>
                <a:endParaRPr kumimoji="1" lang="zh-CN" altLang="en-US" sz="1350" dirty="0">
                  <a:solidFill>
                    <a:schemeClr val="tx1"/>
                  </a:solidFill>
                </a:endParaRPr>
              </a:p>
            </p:txBody>
          </p:sp>
        </mc:Choice>
        <mc:Fallback xmlns="">
          <p:sp>
            <p:nvSpPr>
              <p:cNvPr id="32" name="椭圆 31">
                <a:extLst>
                  <a:ext uri="{FF2B5EF4-FFF2-40B4-BE49-F238E27FC236}">
                    <a16:creationId xmlns:a16="http://schemas.microsoft.com/office/drawing/2014/main" id="{D3786C05-E064-4A44-8A2C-C2A0F494CA58}"/>
                  </a:ext>
                </a:extLst>
              </p:cNvPr>
              <p:cNvSpPr>
                <a:spLocks noRot="1" noChangeAspect="1" noMove="1" noResize="1" noEditPoints="1" noAdjustHandles="1" noChangeArrowheads="1" noChangeShapeType="1" noTextEdit="1"/>
              </p:cNvSpPr>
              <p:nvPr/>
            </p:nvSpPr>
            <p:spPr>
              <a:xfrm>
                <a:off x="1608151" y="2511619"/>
                <a:ext cx="352425" cy="342900"/>
              </a:xfrm>
              <a:prstGeom prst="ellipse">
                <a:avLst/>
              </a:prstGeom>
              <a:blipFill>
                <a:blip r:embed="rId15"/>
                <a:stretch>
                  <a:fillRect l="-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椭圆 32">
                <a:extLst>
                  <a:ext uri="{FF2B5EF4-FFF2-40B4-BE49-F238E27FC236}">
                    <a16:creationId xmlns:a16="http://schemas.microsoft.com/office/drawing/2014/main" id="{829999F0-0897-2842-AECD-0F5FA48A6DAE}"/>
                  </a:ext>
                </a:extLst>
              </p:cNvPr>
              <p:cNvSpPr/>
              <p:nvPr/>
            </p:nvSpPr>
            <p:spPr>
              <a:xfrm>
                <a:off x="2303476"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3</m:t>
                          </m:r>
                        </m:sub>
                      </m:sSub>
                    </m:oMath>
                  </m:oMathPara>
                </a14:m>
                <a:endParaRPr kumimoji="1" lang="zh-CN" altLang="en-US" sz="1350" dirty="0">
                  <a:solidFill>
                    <a:schemeClr val="tx1"/>
                  </a:solidFill>
                </a:endParaRPr>
              </a:p>
            </p:txBody>
          </p:sp>
        </mc:Choice>
        <mc:Fallback xmlns="">
          <p:sp>
            <p:nvSpPr>
              <p:cNvPr id="33" name="椭圆 32">
                <a:extLst>
                  <a:ext uri="{FF2B5EF4-FFF2-40B4-BE49-F238E27FC236}">
                    <a16:creationId xmlns:a16="http://schemas.microsoft.com/office/drawing/2014/main" id="{829999F0-0897-2842-AECD-0F5FA48A6DAE}"/>
                  </a:ext>
                </a:extLst>
              </p:cNvPr>
              <p:cNvSpPr>
                <a:spLocks noRot="1" noChangeAspect="1" noMove="1" noResize="1" noEditPoints="1" noAdjustHandles="1" noChangeArrowheads="1" noChangeShapeType="1" noTextEdit="1"/>
              </p:cNvSpPr>
              <p:nvPr/>
            </p:nvSpPr>
            <p:spPr>
              <a:xfrm>
                <a:off x="2303476" y="2511619"/>
                <a:ext cx="352425" cy="342900"/>
              </a:xfrm>
              <a:prstGeom prst="ellipse">
                <a:avLst/>
              </a:prstGeom>
              <a:blipFill>
                <a:blip r:embed="rId16"/>
                <a:stretch>
                  <a:fillRect l="-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椭圆 33">
                <a:extLst>
                  <a:ext uri="{FF2B5EF4-FFF2-40B4-BE49-F238E27FC236}">
                    <a16:creationId xmlns:a16="http://schemas.microsoft.com/office/drawing/2014/main" id="{065C1911-F1A2-7046-B31D-551687FE6E21}"/>
                  </a:ext>
                </a:extLst>
              </p:cNvPr>
              <p:cNvSpPr/>
              <p:nvPr/>
            </p:nvSpPr>
            <p:spPr>
              <a:xfrm>
                <a:off x="2998801"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4</m:t>
                          </m:r>
                        </m:sub>
                      </m:sSub>
                    </m:oMath>
                  </m:oMathPara>
                </a14:m>
                <a:endParaRPr kumimoji="1" lang="zh-CN" altLang="en-US" sz="1350" dirty="0">
                  <a:solidFill>
                    <a:schemeClr val="tx1"/>
                  </a:solidFill>
                </a:endParaRPr>
              </a:p>
            </p:txBody>
          </p:sp>
        </mc:Choice>
        <mc:Fallback xmlns="">
          <p:sp>
            <p:nvSpPr>
              <p:cNvPr id="34" name="椭圆 33">
                <a:extLst>
                  <a:ext uri="{FF2B5EF4-FFF2-40B4-BE49-F238E27FC236}">
                    <a16:creationId xmlns:a16="http://schemas.microsoft.com/office/drawing/2014/main" id="{065C1911-F1A2-7046-B31D-551687FE6E21}"/>
                  </a:ext>
                </a:extLst>
              </p:cNvPr>
              <p:cNvSpPr>
                <a:spLocks noRot="1" noChangeAspect="1" noMove="1" noResize="1" noEditPoints="1" noAdjustHandles="1" noChangeArrowheads="1" noChangeShapeType="1" noTextEdit="1"/>
              </p:cNvSpPr>
              <p:nvPr/>
            </p:nvSpPr>
            <p:spPr>
              <a:xfrm>
                <a:off x="2998801" y="2511619"/>
                <a:ext cx="352425" cy="342900"/>
              </a:xfrm>
              <a:prstGeom prst="ellipse">
                <a:avLst/>
              </a:prstGeom>
              <a:blipFill>
                <a:blip r:embed="rId17"/>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椭圆 34">
                <a:extLst>
                  <a:ext uri="{FF2B5EF4-FFF2-40B4-BE49-F238E27FC236}">
                    <a16:creationId xmlns:a16="http://schemas.microsoft.com/office/drawing/2014/main" id="{DDA36994-D5DD-9E44-93CA-57A1648C2D01}"/>
                  </a:ext>
                </a:extLst>
              </p:cNvPr>
              <p:cNvSpPr/>
              <p:nvPr/>
            </p:nvSpPr>
            <p:spPr>
              <a:xfrm>
                <a:off x="3773028"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5</m:t>
                          </m:r>
                        </m:sub>
                      </m:sSub>
                    </m:oMath>
                  </m:oMathPara>
                </a14:m>
                <a:endParaRPr kumimoji="1" lang="zh-CN" altLang="en-US" sz="1350" dirty="0">
                  <a:solidFill>
                    <a:schemeClr val="tx1"/>
                  </a:solidFill>
                </a:endParaRPr>
              </a:p>
            </p:txBody>
          </p:sp>
        </mc:Choice>
        <mc:Fallback xmlns="">
          <p:sp>
            <p:nvSpPr>
              <p:cNvPr id="35" name="椭圆 34">
                <a:extLst>
                  <a:ext uri="{FF2B5EF4-FFF2-40B4-BE49-F238E27FC236}">
                    <a16:creationId xmlns:a16="http://schemas.microsoft.com/office/drawing/2014/main" id="{DDA36994-D5DD-9E44-93CA-57A1648C2D01}"/>
                  </a:ext>
                </a:extLst>
              </p:cNvPr>
              <p:cNvSpPr>
                <a:spLocks noRot="1" noChangeAspect="1" noMove="1" noResize="1" noEditPoints="1" noAdjustHandles="1" noChangeArrowheads="1" noChangeShapeType="1" noTextEdit="1"/>
              </p:cNvSpPr>
              <p:nvPr/>
            </p:nvSpPr>
            <p:spPr>
              <a:xfrm>
                <a:off x="3773028" y="2511619"/>
                <a:ext cx="352425" cy="342900"/>
              </a:xfrm>
              <a:prstGeom prst="ellipse">
                <a:avLst/>
              </a:prstGeom>
              <a:blipFill>
                <a:blip r:embed="rId18"/>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椭圆 35">
                <a:extLst>
                  <a:ext uri="{FF2B5EF4-FFF2-40B4-BE49-F238E27FC236}">
                    <a16:creationId xmlns:a16="http://schemas.microsoft.com/office/drawing/2014/main" id="{4EF96496-363F-2A49-A5AF-D661ECEF2CB2}"/>
                  </a:ext>
                </a:extLst>
              </p:cNvPr>
              <p:cNvSpPr/>
              <p:nvPr/>
            </p:nvSpPr>
            <p:spPr>
              <a:xfrm>
                <a:off x="4547254"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6</m:t>
                          </m:r>
                        </m:sub>
                      </m:sSub>
                    </m:oMath>
                  </m:oMathPara>
                </a14:m>
                <a:endParaRPr kumimoji="1" lang="zh-CN" altLang="en-US" sz="1350" dirty="0">
                  <a:solidFill>
                    <a:schemeClr val="tx1"/>
                  </a:solidFill>
                </a:endParaRPr>
              </a:p>
            </p:txBody>
          </p:sp>
        </mc:Choice>
        <mc:Fallback xmlns="">
          <p:sp>
            <p:nvSpPr>
              <p:cNvPr id="36" name="椭圆 35">
                <a:extLst>
                  <a:ext uri="{FF2B5EF4-FFF2-40B4-BE49-F238E27FC236}">
                    <a16:creationId xmlns:a16="http://schemas.microsoft.com/office/drawing/2014/main" id="{4EF96496-363F-2A49-A5AF-D661ECEF2CB2}"/>
                  </a:ext>
                </a:extLst>
              </p:cNvPr>
              <p:cNvSpPr>
                <a:spLocks noRot="1" noChangeAspect="1" noMove="1" noResize="1" noEditPoints="1" noAdjustHandles="1" noChangeArrowheads="1" noChangeShapeType="1" noTextEdit="1"/>
              </p:cNvSpPr>
              <p:nvPr/>
            </p:nvSpPr>
            <p:spPr>
              <a:xfrm>
                <a:off x="4547254" y="2511619"/>
                <a:ext cx="352425" cy="342900"/>
              </a:xfrm>
              <a:prstGeom prst="ellipse">
                <a:avLst/>
              </a:prstGeom>
              <a:blipFill>
                <a:blip r:embed="rId19"/>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3C462D60-98FB-6C48-927A-30F2F33FC6E4}"/>
                  </a:ext>
                </a:extLst>
              </p:cNvPr>
              <p:cNvSpPr/>
              <p:nvPr/>
            </p:nvSpPr>
            <p:spPr>
              <a:xfrm>
                <a:off x="5362282"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7</m:t>
                          </m:r>
                        </m:sub>
                      </m:sSub>
                    </m:oMath>
                  </m:oMathPara>
                </a14:m>
                <a:endParaRPr kumimoji="1" lang="zh-CN" altLang="en-US" sz="1350" dirty="0">
                  <a:solidFill>
                    <a:schemeClr val="tx1"/>
                  </a:solidFill>
                </a:endParaRPr>
              </a:p>
            </p:txBody>
          </p:sp>
        </mc:Choice>
        <mc:Fallback xmlns="">
          <p:sp>
            <p:nvSpPr>
              <p:cNvPr id="37" name="椭圆 36">
                <a:extLst>
                  <a:ext uri="{FF2B5EF4-FFF2-40B4-BE49-F238E27FC236}">
                    <a16:creationId xmlns:a16="http://schemas.microsoft.com/office/drawing/2014/main" id="{3C462D60-98FB-6C48-927A-30F2F33FC6E4}"/>
                  </a:ext>
                </a:extLst>
              </p:cNvPr>
              <p:cNvSpPr>
                <a:spLocks noRot="1" noChangeAspect="1" noMove="1" noResize="1" noEditPoints="1" noAdjustHandles="1" noChangeArrowheads="1" noChangeShapeType="1" noTextEdit="1"/>
              </p:cNvSpPr>
              <p:nvPr/>
            </p:nvSpPr>
            <p:spPr>
              <a:xfrm>
                <a:off x="5362282" y="2511619"/>
                <a:ext cx="352425" cy="342900"/>
              </a:xfrm>
              <a:prstGeom prst="ellipse">
                <a:avLst/>
              </a:prstGeom>
              <a:blipFill>
                <a:blip r:embed="rId20"/>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椭圆 37">
                <a:extLst>
                  <a:ext uri="{FF2B5EF4-FFF2-40B4-BE49-F238E27FC236}">
                    <a16:creationId xmlns:a16="http://schemas.microsoft.com/office/drawing/2014/main" id="{06DC2EAB-7DE2-9248-B569-F9B57EE6FCDF}"/>
                  </a:ext>
                </a:extLst>
              </p:cNvPr>
              <p:cNvSpPr/>
              <p:nvPr/>
            </p:nvSpPr>
            <p:spPr>
              <a:xfrm>
                <a:off x="6177310"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8</m:t>
                          </m:r>
                        </m:sub>
                      </m:sSub>
                    </m:oMath>
                  </m:oMathPara>
                </a14:m>
                <a:endParaRPr kumimoji="1" lang="zh-CN" altLang="en-US" sz="1350" dirty="0">
                  <a:solidFill>
                    <a:schemeClr val="tx1"/>
                  </a:solidFill>
                </a:endParaRPr>
              </a:p>
            </p:txBody>
          </p:sp>
        </mc:Choice>
        <mc:Fallback xmlns="">
          <p:sp>
            <p:nvSpPr>
              <p:cNvPr id="38" name="椭圆 37">
                <a:extLst>
                  <a:ext uri="{FF2B5EF4-FFF2-40B4-BE49-F238E27FC236}">
                    <a16:creationId xmlns:a16="http://schemas.microsoft.com/office/drawing/2014/main" id="{06DC2EAB-7DE2-9248-B569-F9B57EE6FCDF}"/>
                  </a:ext>
                </a:extLst>
              </p:cNvPr>
              <p:cNvSpPr>
                <a:spLocks noRot="1" noChangeAspect="1" noMove="1" noResize="1" noEditPoints="1" noAdjustHandles="1" noChangeArrowheads="1" noChangeShapeType="1" noTextEdit="1"/>
              </p:cNvSpPr>
              <p:nvPr/>
            </p:nvSpPr>
            <p:spPr>
              <a:xfrm>
                <a:off x="6177310" y="2511619"/>
                <a:ext cx="352425" cy="342900"/>
              </a:xfrm>
              <a:prstGeom prst="ellipse">
                <a:avLst/>
              </a:prstGeom>
              <a:blipFill>
                <a:blip r:embed="rId21"/>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5920B62D-3080-CF4B-B49C-4998BE619273}"/>
                  </a:ext>
                </a:extLst>
              </p:cNvPr>
              <p:cNvSpPr/>
              <p:nvPr/>
            </p:nvSpPr>
            <p:spPr>
              <a:xfrm>
                <a:off x="6856927"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9</m:t>
                          </m:r>
                        </m:sub>
                      </m:sSub>
                    </m:oMath>
                  </m:oMathPara>
                </a14:m>
                <a:endParaRPr kumimoji="1" lang="zh-CN" altLang="en-US" sz="1350" dirty="0">
                  <a:solidFill>
                    <a:schemeClr val="tx1"/>
                  </a:solidFill>
                </a:endParaRPr>
              </a:p>
            </p:txBody>
          </p:sp>
        </mc:Choice>
        <mc:Fallback xmlns="">
          <p:sp>
            <p:nvSpPr>
              <p:cNvPr id="39" name="椭圆 38">
                <a:extLst>
                  <a:ext uri="{FF2B5EF4-FFF2-40B4-BE49-F238E27FC236}">
                    <a16:creationId xmlns:a16="http://schemas.microsoft.com/office/drawing/2014/main" id="{5920B62D-3080-CF4B-B49C-4998BE619273}"/>
                  </a:ext>
                </a:extLst>
              </p:cNvPr>
              <p:cNvSpPr>
                <a:spLocks noRot="1" noChangeAspect="1" noMove="1" noResize="1" noEditPoints="1" noAdjustHandles="1" noChangeArrowheads="1" noChangeShapeType="1" noTextEdit="1"/>
              </p:cNvSpPr>
              <p:nvPr/>
            </p:nvSpPr>
            <p:spPr>
              <a:xfrm>
                <a:off x="6856927" y="2511619"/>
                <a:ext cx="352425" cy="342900"/>
              </a:xfrm>
              <a:prstGeom prst="ellipse">
                <a:avLst/>
              </a:prstGeom>
              <a:blipFill>
                <a:blip r:embed="rId22"/>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椭圆 39">
                <a:extLst>
                  <a:ext uri="{FF2B5EF4-FFF2-40B4-BE49-F238E27FC236}">
                    <a16:creationId xmlns:a16="http://schemas.microsoft.com/office/drawing/2014/main" id="{236504B3-DBC5-E64B-8AF8-09183BE8C627}"/>
                  </a:ext>
                </a:extLst>
              </p:cNvPr>
              <p:cNvSpPr/>
              <p:nvPr/>
            </p:nvSpPr>
            <p:spPr>
              <a:xfrm>
                <a:off x="7572764"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10</m:t>
                          </m:r>
                        </m:sub>
                      </m:sSub>
                    </m:oMath>
                  </m:oMathPara>
                </a14:m>
                <a:endParaRPr kumimoji="1" lang="zh-CN" altLang="en-US" sz="1350" dirty="0">
                  <a:solidFill>
                    <a:schemeClr val="tx1"/>
                  </a:solidFill>
                </a:endParaRPr>
              </a:p>
            </p:txBody>
          </p:sp>
        </mc:Choice>
        <mc:Fallback xmlns="">
          <p:sp>
            <p:nvSpPr>
              <p:cNvPr id="40" name="椭圆 39">
                <a:extLst>
                  <a:ext uri="{FF2B5EF4-FFF2-40B4-BE49-F238E27FC236}">
                    <a16:creationId xmlns:a16="http://schemas.microsoft.com/office/drawing/2014/main" id="{236504B3-DBC5-E64B-8AF8-09183BE8C627}"/>
                  </a:ext>
                </a:extLst>
              </p:cNvPr>
              <p:cNvSpPr>
                <a:spLocks noRot="1" noChangeAspect="1" noMove="1" noResize="1" noEditPoints="1" noAdjustHandles="1" noChangeArrowheads="1" noChangeShapeType="1" noTextEdit="1"/>
              </p:cNvSpPr>
              <p:nvPr/>
            </p:nvSpPr>
            <p:spPr>
              <a:xfrm>
                <a:off x="7572764" y="2511619"/>
                <a:ext cx="352425" cy="342900"/>
              </a:xfrm>
              <a:prstGeom prst="ellipse">
                <a:avLst/>
              </a:prstGeom>
              <a:blipFill>
                <a:blip r:embed="rId23"/>
                <a:stretch>
                  <a:fillRect l="-19355"/>
                </a:stretch>
              </a:blipFill>
            </p:spPr>
            <p:txBody>
              <a:bodyPr/>
              <a:lstStyle/>
              <a:p>
                <a:r>
                  <a:rPr lang="zh-CN" altLang="en-US">
                    <a:noFill/>
                  </a:rPr>
                  <a:t> </a:t>
                </a:r>
              </a:p>
            </p:txBody>
          </p:sp>
        </mc:Fallback>
      </mc:AlternateContent>
      <p:cxnSp>
        <p:nvCxnSpPr>
          <p:cNvPr id="41" name="直线箭头连接符 40">
            <a:extLst>
              <a:ext uri="{FF2B5EF4-FFF2-40B4-BE49-F238E27FC236}">
                <a16:creationId xmlns:a16="http://schemas.microsoft.com/office/drawing/2014/main" id="{6C926C93-4F7F-354B-9E3E-B3EB73538B53}"/>
              </a:ext>
            </a:extLst>
          </p:cNvPr>
          <p:cNvCxnSpPr>
            <a:stCxn id="10" idx="0"/>
          </p:cNvCxnSpPr>
          <p:nvPr/>
        </p:nvCxnSpPr>
        <p:spPr>
          <a:xfrm flipV="1">
            <a:off x="1060464"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线箭头连接符 41">
            <a:extLst>
              <a:ext uri="{FF2B5EF4-FFF2-40B4-BE49-F238E27FC236}">
                <a16:creationId xmlns:a16="http://schemas.microsoft.com/office/drawing/2014/main" id="{F23D0900-46C4-4D45-BA40-59AE195B3FE8}"/>
              </a:ext>
            </a:extLst>
          </p:cNvPr>
          <p:cNvCxnSpPr>
            <a:stCxn id="11" idx="0"/>
          </p:cNvCxnSpPr>
          <p:nvPr/>
        </p:nvCxnSpPr>
        <p:spPr>
          <a:xfrm flipV="1">
            <a:off x="1784364"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AE66D21A-3B4C-1746-B53A-37C9C19AF518}"/>
              </a:ext>
            </a:extLst>
          </p:cNvPr>
          <p:cNvCxnSpPr>
            <a:stCxn id="12" idx="0"/>
          </p:cNvCxnSpPr>
          <p:nvPr/>
        </p:nvCxnSpPr>
        <p:spPr>
          <a:xfrm flipV="1">
            <a:off x="2479689"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6498062E-8F29-0B49-AEC1-39F964BC1E13}"/>
              </a:ext>
            </a:extLst>
          </p:cNvPr>
          <p:cNvCxnSpPr>
            <a:stCxn id="16" idx="0"/>
          </p:cNvCxnSpPr>
          <p:nvPr/>
        </p:nvCxnSpPr>
        <p:spPr>
          <a:xfrm flipV="1">
            <a:off x="3175014"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C72CC638-12FD-8540-97C4-B96D233D43EB}"/>
              </a:ext>
            </a:extLst>
          </p:cNvPr>
          <p:cNvCxnSpPr>
            <a:stCxn id="18" idx="0"/>
          </p:cNvCxnSpPr>
          <p:nvPr/>
        </p:nvCxnSpPr>
        <p:spPr>
          <a:xfrm flipV="1">
            <a:off x="3949240"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线箭头连接符 45">
            <a:extLst>
              <a:ext uri="{FF2B5EF4-FFF2-40B4-BE49-F238E27FC236}">
                <a16:creationId xmlns:a16="http://schemas.microsoft.com/office/drawing/2014/main" id="{C582D8B6-278E-334E-AF49-B8B0DCDEED2E}"/>
              </a:ext>
            </a:extLst>
          </p:cNvPr>
          <p:cNvCxnSpPr>
            <a:stCxn id="20" idx="0"/>
          </p:cNvCxnSpPr>
          <p:nvPr/>
        </p:nvCxnSpPr>
        <p:spPr>
          <a:xfrm flipV="1">
            <a:off x="4723467"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直线箭头连接符 46">
            <a:extLst>
              <a:ext uri="{FF2B5EF4-FFF2-40B4-BE49-F238E27FC236}">
                <a16:creationId xmlns:a16="http://schemas.microsoft.com/office/drawing/2014/main" id="{9CA5A864-4C69-6F47-BF51-61B8C08F8251}"/>
              </a:ext>
            </a:extLst>
          </p:cNvPr>
          <p:cNvCxnSpPr>
            <a:stCxn id="22" idx="0"/>
          </p:cNvCxnSpPr>
          <p:nvPr/>
        </p:nvCxnSpPr>
        <p:spPr>
          <a:xfrm flipV="1">
            <a:off x="5538495"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线箭头连接符 47">
            <a:extLst>
              <a:ext uri="{FF2B5EF4-FFF2-40B4-BE49-F238E27FC236}">
                <a16:creationId xmlns:a16="http://schemas.microsoft.com/office/drawing/2014/main" id="{8E9DB251-808A-AC45-AFEF-7DC83ECAD4C2}"/>
              </a:ext>
            </a:extLst>
          </p:cNvPr>
          <p:cNvCxnSpPr>
            <a:stCxn id="24" idx="0"/>
          </p:cNvCxnSpPr>
          <p:nvPr/>
        </p:nvCxnSpPr>
        <p:spPr>
          <a:xfrm flipV="1">
            <a:off x="6353523"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F9843218-6CF7-A34A-83CD-5FC5C71E03A0}"/>
              </a:ext>
            </a:extLst>
          </p:cNvPr>
          <p:cNvCxnSpPr>
            <a:stCxn id="26" idx="0"/>
          </p:cNvCxnSpPr>
          <p:nvPr/>
        </p:nvCxnSpPr>
        <p:spPr>
          <a:xfrm flipV="1">
            <a:off x="7033140"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85086363-EE62-FB4C-98FF-613347BA0A53}"/>
              </a:ext>
            </a:extLst>
          </p:cNvPr>
          <p:cNvCxnSpPr>
            <a:stCxn id="28" idx="0"/>
          </p:cNvCxnSpPr>
          <p:nvPr/>
        </p:nvCxnSpPr>
        <p:spPr>
          <a:xfrm flipV="1">
            <a:off x="7748976"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1CEAF286-3269-644A-9C29-1FC07D8BC56E}"/>
              </a:ext>
            </a:extLst>
          </p:cNvPr>
          <p:cNvCxnSpPr>
            <a:endCxn id="31" idx="4"/>
          </p:cNvCxnSpPr>
          <p:nvPr/>
        </p:nvCxnSpPr>
        <p:spPr>
          <a:xfrm flipV="1">
            <a:off x="1060464"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A49E0206-4219-3B45-8C04-43611A276859}"/>
              </a:ext>
            </a:extLst>
          </p:cNvPr>
          <p:cNvCxnSpPr>
            <a:endCxn id="32" idx="4"/>
          </p:cNvCxnSpPr>
          <p:nvPr/>
        </p:nvCxnSpPr>
        <p:spPr>
          <a:xfrm flipV="1">
            <a:off x="1784364"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7821CFDD-A162-9440-A6E3-2F6C07FD0F8B}"/>
              </a:ext>
            </a:extLst>
          </p:cNvPr>
          <p:cNvCxnSpPr>
            <a:endCxn id="33" idx="4"/>
          </p:cNvCxnSpPr>
          <p:nvPr/>
        </p:nvCxnSpPr>
        <p:spPr>
          <a:xfrm flipV="1">
            <a:off x="2479689"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79504F03-1410-7647-841B-54D11A874915}"/>
              </a:ext>
            </a:extLst>
          </p:cNvPr>
          <p:cNvCxnSpPr>
            <a:endCxn id="34" idx="4"/>
          </p:cNvCxnSpPr>
          <p:nvPr/>
        </p:nvCxnSpPr>
        <p:spPr>
          <a:xfrm flipV="1">
            <a:off x="3175014"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47908188-CC40-6743-BC02-17A07CE56A27}"/>
              </a:ext>
            </a:extLst>
          </p:cNvPr>
          <p:cNvCxnSpPr>
            <a:endCxn id="35" idx="4"/>
          </p:cNvCxnSpPr>
          <p:nvPr/>
        </p:nvCxnSpPr>
        <p:spPr>
          <a:xfrm flipV="1">
            <a:off x="3949240"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2E9E5D3C-1251-D84B-A487-18141144194F}"/>
              </a:ext>
            </a:extLst>
          </p:cNvPr>
          <p:cNvCxnSpPr>
            <a:endCxn id="36" idx="4"/>
          </p:cNvCxnSpPr>
          <p:nvPr/>
        </p:nvCxnSpPr>
        <p:spPr>
          <a:xfrm flipV="1">
            <a:off x="4723467"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56F38066-8410-B346-9BBA-A732064E25EC}"/>
              </a:ext>
            </a:extLst>
          </p:cNvPr>
          <p:cNvCxnSpPr>
            <a:endCxn id="37" idx="4"/>
          </p:cNvCxnSpPr>
          <p:nvPr/>
        </p:nvCxnSpPr>
        <p:spPr>
          <a:xfrm flipV="1">
            <a:off x="5538495"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线箭头连接符 57">
            <a:extLst>
              <a:ext uri="{FF2B5EF4-FFF2-40B4-BE49-F238E27FC236}">
                <a16:creationId xmlns:a16="http://schemas.microsoft.com/office/drawing/2014/main" id="{1F324756-13CF-E846-8DDE-C5CE52D6049C}"/>
              </a:ext>
            </a:extLst>
          </p:cNvPr>
          <p:cNvCxnSpPr>
            <a:endCxn id="38" idx="4"/>
          </p:cNvCxnSpPr>
          <p:nvPr/>
        </p:nvCxnSpPr>
        <p:spPr>
          <a:xfrm flipV="1">
            <a:off x="6353523"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AAED31C5-5BD0-7B46-A0A8-C1CECCD414BF}"/>
              </a:ext>
            </a:extLst>
          </p:cNvPr>
          <p:cNvCxnSpPr>
            <a:endCxn id="39" idx="4"/>
          </p:cNvCxnSpPr>
          <p:nvPr/>
        </p:nvCxnSpPr>
        <p:spPr>
          <a:xfrm flipV="1">
            <a:off x="7033140"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线箭头连接符 59">
            <a:extLst>
              <a:ext uri="{FF2B5EF4-FFF2-40B4-BE49-F238E27FC236}">
                <a16:creationId xmlns:a16="http://schemas.microsoft.com/office/drawing/2014/main" id="{A0BA2EF6-9D2E-9947-90BD-1B0CFA9439EF}"/>
              </a:ext>
            </a:extLst>
          </p:cNvPr>
          <p:cNvCxnSpPr>
            <a:endCxn id="40" idx="4"/>
          </p:cNvCxnSpPr>
          <p:nvPr/>
        </p:nvCxnSpPr>
        <p:spPr>
          <a:xfrm flipV="1">
            <a:off x="7748976"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矩形 60">
            <a:extLst>
              <a:ext uri="{FF2B5EF4-FFF2-40B4-BE49-F238E27FC236}">
                <a16:creationId xmlns:a16="http://schemas.microsoft.com/office/drawing/2014/main" id="{521B3460-1300-7049-B72A-5D02D0C5E835}"/>
              </a:ext>
            </a:extLst>
          </p:cNvPr>
          <p:cNvSpPr/>
          <p:nvPr/>
        </p:nvSpPr>
        <p:spPr>
          <a:xfrm>
            <a:off x="884251" y="1680369"/>
            <a:ext cx="7040938" cy="50482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b="1" dirty="0">
                <a:solidFill>
                  <a:schemeClr val="tx1"/>
                </a:solidFill>
              </a:rPr>
              <a:t>CRF</a:t>
            </a:r>
            <a:endParaRPr kumimoji="1" lang="zh-CN" altLang="en-US" sz="1350" b="1" dirty="0">
              <a:solidFill>
                <a:schemeClr val="tx1"/>
              </a:solidFill>
            </a:endParaRPr>
          </a:p>
        </p:txBody>
      </p:sp>
      <mc:AlternateContent xmlns:mc="http://schemas.openxmlformats.org/markup-compatibility/2006" xmlns:a14="http://schemas.microsoft.com/office/drawing/2010/main">
        <mc:Choice Requires="a14">
          <p:sp>
            <p:nvSpPr>
              <p:cNvPr id="62" name="椭圆 61">
                <a:extLst>
                  <a:ext uri="{FF2B5EF4-FFF2-40B4-BE49-F238E27FC236}">
                    <a16:creationId xmlns:a16="http://schemas.microsoft.com/office/drawing/2014/main" id="{D774E479-8C0E-D14E-BD96-5650C651EA0B}"/>
                  </a:ext>
                </a:extLst>
              </p:cNvPr>
              <p:cNvSpPr/>
              <p:nvPr/>
            </p:nvSpPr>
            <p:spPr>
              <a:xfrm>
                <a:off x="884251"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1</m:t>
                          </m:r>
                        </m:sub>
                      </m:sSub>
                    </m:oMath>
                  </m:oMathPara>
                </a14:m>
                <a:endParaRPr kumimoji="1" lang="zh-CN" altLang="en-US" sz="1350" dirty="0">
                  <a:solidFill>
                    <a:schemeClr val="tx1"/>
                  </a:solidFill>
                </a:endParaRPr>
              </a:p>
            </p:txBody>
          </p:sp>
        </mc:Choice>
        <mc:Fallback xmlns="">
          <p:sp>
            <p:nvSpPr>
              <p:cNvPr id="62" name="椭圆 61">
                <a:extLst>
                  <a:ext uri="{FF2B5EF4-FFF2-40B4-BE49-F238E27FC236}">
                    <a16:creationId xmlns:a16="http://schemas.microsoft.com/office/drawing/2014/main" id="{D774E479-8C0E-D14E-BD96-5650C651EA0B}"/>
                  </a:ext>
                </a:extLst>
              </p:cNvPr>
              <p:cNvSpPr>
                <a:spLocks noRot="1" noChangeAspect="1" noMove="1" noResize="1" noEditPoints="1" noAdjustHandles="1" noChangeArrowheads="1" noChangeShapeType="1" noTextEdit="1"/>
              </p:cNvSpPr>
              <p:nvPr/>
            </p:nvSpPr>
            <p:spPr>
              <a:xfrm>
                <a:off x="884251" y="994569"/>
                <a:ext cx="352425" cy="342900"/>
              </a:xfrm>
              <a:prstGeom prst="ellipse">
                <a:avLst/>
              </a:prstGeom>
              <a:blipFill>
                <a:blip r:embed="rId24"/>
                <a:stretch>
                  <a:fillRect l="-1000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椭圆 62">
                <a:extLst>
                  <a:ext uri="{FF2B5EF4-FFF2-40B4-BE49-F238E27FC236}">
                    <a16:creationId xmlns:a16="http://schemas.microsoft.com/office/drawing/2014/main" id="{806B2651-C348-C44F-A71E-5A4AD75B888E}"/>
                  </a:ext>
                </a:extLst>
              </p:cNvPr>
              <p:cNvSpPr/>
              <p:nvPr/>
            </p:nvSpPr>
            <p:spPr>
              <a:xfrm>
                <a:off x="1608151"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2</m:t>
                          </m:r>
                        </m:sub>
                      </m:sSub>
                    </m:oMath>
                  </m:oMathPara>
                </a14:m>
                <a:endParaRPr kumimoji="1" lang="zh-CN" altLang="en-US" sz="1350" dirty="0">
                  <a:solidFill>
                    <a:schemeClr val="tx1"/>
                  </a:solidFill>
                </a:endParaRPr>
              </a:p>
            </p:txBody>
          </p:sp>
        </mc:Choice>
        <mc:Fallback xmlns="">
          <p:sp>
            <p:nvSpPr>
              <p:cNvPr id="63" name="椭圆 62">
                <a:extLst>
                  <a:ext uri="{FF2B5EF4-FFF2-40B4-BE49-F238E27FC236}">
                    <a16:creationId xmlns:a16="http://schemas.microsoft.com/office/drawing/2014/main" id="{806B2651-C348-C44F-A71E-5A4AD75B888E}"/>
                  </a:ext>
                </a:extLst>
              </p:cNvPr>
              <p:cNvSpPr>
                <a:spLocks noRot="1" noChangeAspect="1" noMove="1" noResize="1" noEditPoints="1" noAdjustHandles="1" noChangeArrowheads="1" noChangeShapeType="1" noTextEdit="1"/>
              </p:cNvSpPr>
              <p:nvPr/>
            </p:nvSpPr>
            <p:spPr>
              <a:xfrm>
                <a:off x="1608151" y="994569"/>
                <a:ext cx="352425" cy="342900"/>
              </a:xfrm>
              <a:prstGeom prst="ellipse">
                <a:avLst/>
              </a:prstGeom>
              <a:blipFill>
                <a:blip r:embed="rId25"/>
                <a:stretch>
                  <a:fillRect l="-13333"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椭圆 63">
                <a:extLst>
                  <a:ext uri="{FF2B5EF4-FFF2-40B4-BE49-F238E27FC236}">
                    <a16:creationId xmlns:a16="http://schemas.microsoft.com/office/drawing/2014/main" id="{AD74E502-8C94-EF43-9EFB-48A0C46123F0}"/>
                  </a:ext>
                </a:extLst>
              </p:cNvPr>
              <p:cNvSpPr/>
              <p:nvPr/>
            </p:nvSpPr>
            <p:spPr>
              <a:xfrm>
                <a:off x="2303476"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3</m:t>
                          </m:r>
                        </m:sub>
                      </m:sSub>
                    </m:oMath>
                  </m:oMathPara>
                </a14:m>
                <a:endParaRPr kumimoji="1" lang="zh-CN" altLang="en-US" sz="1350" dirty="0">
                  <a:solidFill>
                    <a:schemeClr val="tx1"/>
                  </a:solidFill>
                </a:endParaRPr>
              </a:p>
            </p:txBody>
          </p:sp>
        </mc:Choice>
        <mc:Fallback xmlns="">
          <p:sp>
            <p:nvSpPr>
              <p:cNvPr id="64" name="椭圆 63">
                <a:extLst>
                  <a:ext uri="{FF2B5EF4-FFF2-40B4-BE49-F238E27FC236}">
                    <a16:creationId xmlns:a16="http://schemas.microsoft.com/office/drawing/2014/main" id="{AD74E502-8C94-EF43-9EFB-48A0C46123F0}"/>
                  </a:ext>
                </a:extLst>
              </p:cNvPr>
              <p:cNvSpPr>
                <a:spLocks noRot="1" noChangeAspect="1" noMove="1" noResize="1" noEditPoints="1" noAdjustHandles="1" noChangeArrowheads="1" noChangeShapeType="1" noTextEdit="1"/>
              </p:cNvSpPr>
              <p:nvPr/>
            </p:nvSpPr>
            <p:spPr>
              <a:xfrm>
                <a:off x="2303476" y="994569"/>
                <a:ext cx="352425" cy="342900"/>
              </a:xfrm>
              <a:prstGeom prst="ellipse">
                <a:avLst/>
              </a:prstGeom>
              <a:blipFill>
                <a:blip r:embed="rId26"/>
                <a:stretch>
                  <a:fillRect l="-13333"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椭圆 64">
                <a:extLst>
                  <a:ext uri="{FF2B5EF4-FFF2-40B4-BE49-F238E27FC236}">
                    <a16:creationId xmlns:a16="http://schemas.microsoft.com/office/drawing/2014/main" id="{843294BA-4482-2540-BFB3-75560A4C98DD}"/>
                  </a:ext>
                </a:extLst>
              </p:cNvPr>
              <p:cNvSpPr/>
              <p:nvPr/>
            </p:nvSpPr>
            <p:spPr>
              <a:xfrm>
                <a:off x="2998801"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4</m:t>
                          </m:r>
                        </m:sub>
                      </m:sSub>
                    </m:oMath>
                  </m:oMathPara>
                </a14:m>
                <a:endParaRPr kumimoji="1" lang="zh-CN" altLang="en-US" sz="1350" dirty="0">
                  <a:solidFill>
                    <a:schemeClr val="tx1"/>
                  </a:solidFill>
                </a:endParaRPr>
              </a:p>
            </p:txBody>
          </p:sp>
        </mc:Choice>
        <mc:Fallback xmlns="">
          <p:sp>
            <p:nvSpPr>
              <p:cNvPr id="65" name="椭圆 64">
                <a:extLst>
                  <a:ext uri="{FF2B5EF4-FFF2-40B4-BE49-F238E27FC236}">
                    <a16:creationId xmlns:a16="http://schemas.microsoft.com/office/drawing/2014/main" id="{843294BA-4482-2540-BFB3-75560A4C98DD}"/>
                  </a:ext>
                </a:extLst>
              </p:cNvPr>
              <p:cNvSpPr>
                <a:spLocks noRot="1" noChangeAspect="1" noMove="1" noResize="1" noEditPoints="1" noAdjustHandles="1" noChangeArrowheads="1" noChangeShapeType="1" noTextEdit="1"/>
              </p:cNvSpPr>
              <p:nvPr/>
            </p:nvSpPr>
            <p:spPr>
              <a:xfrm>
                <a:off x="2998801" y="994569"/>
                <a:ext cx="352425" cy="342900"/>
              </a:xfrm>
              <a:prstGeom prst="ellipse">
                <a:avLst/>
              </a:prstGeom>
              <a:blipFill>
                <a:blip r:embed="rId27"/>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椭圆 65">
                <a:extLst>
                  <a:ext uri="{FF2B5EF4-FFF2-40B4-BE49-F238E27FC236}">
                    <a16:creationId xmlns:a16="http://schemas.microsoft.com/office/drawing/2014/main" id="{42FD9E62-A92A-134E-9743-B09D7D368217}"/>
                  </a:ext>
                </a:extLst>
              </p:cNvPr>
              <p:cNvSpPr/>
              <p:nvPr/>
            </p:nvSpPr>
            <p:spPr>
              <a:xfrm>
                <a:off x="3773028"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5</m:t>
                          </m:r>
                        </m:sub>
                      </m:sSub>
                    </m:oMath>
                  </m:oMathPara>
                </a14:m>
                <a:endParaRPr kumimoji="1" lang="zh-CN" altLang="en-US" sz="1350" dirty="0">
                  <a:solidFill>
                    <a:schemeClr val="tx1"/>
                  </a:solidFill>
                </a:endParaRPr>
              </a:p>
            </p:txBody>
          </p:sp>
        </mc:Choice>
        <mc:Fallback xmlns="">
          <p:sp>
            <p:nvSpPr>
              <p:cNvPr id="66" name="椭圆 65">
                <a:extLst>
                  <a:ext uri="{FF2B5EF4-FFF2-40B4-BE49-F238E27FC236}">
                    <a16:creationId xmlns:a16="http://schemas.microsoft.com/office/drawing/2014/main" id="{42FD9E62-A92A-134E-9743-B09D7D368217}"/>
                  </a:ext>
                </a:extLst>
              </p:cNvPr>
              <p:cNvSpPr>
                <a:spLocks noRot="1" noChangeAspect="1" noMove="1" noResize="1" noEditPoints="1" noAdjustHandles="1" noChangeArrowheads="1" noChangeShapeType="1" noTextEdit="1"/>
              </p:cNvSpPr>
              <p:nvPr/>
            </p:nvSpPr>
            <p:spPr>
              <a:xfrm>
                <a:off x="3773028" y="994569"/>
                <a:ext cx="352425" cy="342900"/>
              </a:xfrm>
              <a:prstGeom prst="ellipse">
                <a:avLst/>
              </a:prstGeom>
              <a:blipFill>
                <a:blip r:embed="rId28"/>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E03691E4-C56E-DB49-9CF7-B5671CDCED92}"/>
                  </a:ext>
                </a:extLst>
              </p:cNvPr>
              <p:cNvSpPr/>
              <p:nvPr/>
            </p:nvSpPr>
            <p:spPr>
              <a:xfrm>
                <a:off x="4547254"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6</m:t>
                          </m:r>
                        </m:sub>
                      </m:sSub>
                    </m:oMath>
                  </m:oMathPara>
                </a14:m>
                <a:endParaRPr kumimoji="1" lang="zh-CN" altLang="en-US" sz="1350" dirty="0">
                  <a:solidFill>
                    <a:schemeClr val="tx1"/>
                  </a:solidFill>
                </a:endParaRPr>
              </a:p>
            </p:txBody>
          </p:sp>
        </mc:Choice>
        <mc:Fallback xmlns="">
          <p:sp>
            <p:nvSpPr>
              <p:cNvPr id="67" name="椭圆 66">
                <a:extLst>
                  <a:ext uri="{FF2B5EF4-FFF2-40B4-BE49-F238E27FC236}">
                    <a16:creationId xmlns:a16="http://schemas.microsoft.com/office/drawing/2014/main" id="{E03691E4-C56E-DB49-9CF7-B5671CDCED92}"/>
                  </a:ext>
                </a:extLst>
              </p:cNvPr>
              <p:cNvSpPr>
                <a:spLocks noRot="1" noChangeAspect="1" noMove="1" noResize="1" noEditPoints="1" noAdjustHandles="1" noChangeArrowheads="1" noChangeShapeType="1" noTextEdit="1"/>
              </p:cNvSpPr>
              <p:nvPr/>
            </p:nvSpPr>
            <p:spPr>
              <a:xfrm>
                <a:off x="4547254" y="994569"/>
                <a:ext cx="352425" cy="342900"/>
              </a:xfrm>
              <a:prstGeom prst="ellipse">
                <a:avLst/>
              </a:prstGeom>
              <a:blipFill>
                <a:blip r:embed="rId29"/>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B71CD344-7657-9644-ADAC-2E0EDA219526}"/>
                  </a:ext>
                </a:extLst>
              </p:cNvPr>
              <p:cNvSpPr/>
              <p:nvPr/>
            </p:nvSpPr>
            <p:spPr>
              <a:xfrm>
                <a:off x="5362282"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7</m:t>
                          </m:r>
                        </m:sub>
                      </m:sSub>
                    </m:oMath>
                  </m:oMathPara>
                </a14:m>
                <a:endParaRPr kumimoji="1" lang="zh-CN" altLang="en-US" sz="1350" dirty="0">
                  <a:solidFill>
                    <a:schemeClr val="tx1"/>
                  </a:solidFill>
                </a:endParaRPr>
              </a:p>
            </p:txBody>
          </p:sp>
        </mc:Choice>
        <mc:Fallback xmlns="">
          <p:sp>
            <p:nvSpPr>
              <p:cNvPr id="68" name="椭圆 67">
                <a:extLst>
                  <a:ext uri="{FF2B5EF4-FFF2-40B4-BE49-F238E27FC236}">
                    <a16:creationId xmlns:a16="http://schemas.microsoft.com/office/drawing/2014/main" id="{B71CD344-7657-9644-ADAC-2E0EDA219526}"/>
                  </a:ext>
                </a:extLst>
              </p:cNvPr>
              <p:cNvSpPr>
                <a:spLocks noRot="1" noChangeAspect="1" noMove="1" noResize="1" noEditPoints="1" noAdjustHandles="1" noChangeArrowheads="1" noChangeShapeType="1" noTextEdit="1"/>
              </p:cNvSpPr>
              <p:nvPr/>
            </p:nvSpPr>
            <p:spPr>
              <a:xfrm>
                <a:off x="5362282" y="994569"/>
                <a:ext cx="352425" cy="342900"/>
              </a:xfrm>
              <a:prstGeom prst="ellipse">
                <a:avLst/>
              </a:prstGeom>
              <a:blipFill>
                <a:blip r:embed="rId30"/>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椭圆 68">
                <a:extLst>
                  <a:ext uri="{FF2B5EF4-FFF2-40B4-BE49-F238E27FC236}">
                    <a16:creationId xmlns:a16="http://schemas.microsoft.com/office/drawing/2014/main" id="{E7F99A80-02C7-E444-9963-E563EE001459}"/>
                  </a:ext>
                </a:extLst>
              </p:cNvPr>
              <p:cNvSpPr/>
              <p:nvPr/>
            </p:nvSpPr>
            <p:spPr>
              <a:xfrm>
                <a:off x="6177310"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8</m:t>
                          </m:r>
                        </m:sub>
                      </m:sSub>
                    </m:oMath>
                  </m:oMathPara>
                </a14:m>
                <a:endParaRPr kumimoji="1" lang="zh-CN" altLang="en-US" sz="1350" dirty="0">
                  <a:solidFill>
                    <a:schemeClr val="tx1"/>
                  </a:solidFill>
                </a:endParaRPr>
              </a:p>
            </p:txBody>
          </p:sp>
        </mc:Choice>
        <mc:Fallback xmlns="">
          <p:sp>
            <p:nvSpPr>
              <p:cNvPr id="69" name="椭圆 68">
                <a:extLst>
                  <a:ext uri="{FF2B5EF4-FFF2-40B4-BE49-F238E27FC236}">
                    <a16:creationId xmlns:a16="http://schemas.microsoft.com/office/drawing/2014/main" id="{E7F99A80-02C7-E444-9963-E563EE001459}"/>
                  </a:ext>
                </a:extLst>
              </p:cNvPr>
              <p:cNvSpPr>
                <a:spLocks noRot="1" noChangeAspect="1" noMove="1" noResize="1" noEditPoints="1" noAdjustHandles="1" noChangeArrowheads="1" noChangeShapeType="1" noTextEdit="1"/>
              </p:cNvSpPr>
              <p:nvPr/>
            </p:nvSpPr>
            <p:spPr>
              <a:xfrm>
                <a:off x="6177310" y="994569"/>
                <a:ext cx="352425" cy="342900"/>
              </a:xfrm>
              <a:prstGeom prst="ellipse">
                <a:avLst/>
              </a:prstGeom>
              <a:blipFill>
                <a:blip r:embed="rId31"/>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70189F65-06FC-E34B-BF3E-0091F2260B46}"/>
                  </a:ext>
                </a:extLst>
              </p:cNvPr>
              <p:cNvSpPr/>
              <p:nvPr/>
            </p:nvSpPr>
            <p:spPr>
              <a:xfrm>
                <a:off x="6856927"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9</m:t>
                          </m:r>
                        </m:sub>
                      </m:sSub>
                    </m:oMath>
                  </m:oMathPara>
                </a14:m>
                <a:endParaRPr kumimoji="1" lang="zh-CN" altLang="en-US" sz="1350" dirty="0">
                  <a:solidFill>
                    <a:schemeClr val="tx1"/>
                  </a:solidFill>
                </a:endParaRPr>
              </a:p>
            </p:txBody>
          </p:sp>
        </mc:Choice>
        <mc:Fallback xmlns="">
          <p:sp>
            <p:nvSpPr>
              <p:cNvPr id="70" name="椭圆 69">
                <a:extLst>
                  <a:ext uri="{FF2B5EF4-FFF2-40B4-BE49-F238E27FC236}">
                    <a16:creationId xmlns:a16="http://schemas.microsoft.com/office/drawing/2014/main" id="{70189F65-06FC-E34B-BF3E-0091F2260B46}"/>
                  </a:ext>
                </a:extLst>
              </p:cNvPr>
              <p:cNvSpPr>
                <a:spLocks noRot="1" noChangeAspect="1" noMove="1" noResize="1" noEditPoints="1" noAdjustHandles="1" noChangeArrowheads="1" noChangeShapeType="1" noTextEdit="1"/>
              </p:cNvSpPr>
              <p:nvPr/>
            </p:nvSpPr>
            <p:spPr>
              <a:xfrm>
                <a:off x="6856927" y="994569"/>
                <a:ext cx="352425" cy="342900"/>
              </a:xfrm>
              <a:prstGeom prst="ellipse">
                <a:avLst/>
              </a:prstGeom>
              <a:blipFill>
                <a:blip r:embed="rId32"/>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F41E853A-BBE5-4B4A-998A-0663FCAF2904}"/>
                  </a:ext>
                </a:extLst>
              </p:cNvPr>
              <p:cNvSpPr/>
              <p:nvPr/>
            </p:nvSpPr>
            <p:spPr>
              <a:xfrm>
                <a:off x="7572764"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10</m:t>
                          </m:r>
                        </m:sub>
                      </m:sSub>
                    </m:oMath>
                  </m:oMathPara>
                </a14:m>
                <a:endParaRPr kumimoji="1" lang="zh-CN" altLang="en-US" sz="1350" dirty="0">
                  <a:solidFill>
                    <a:schemeClr val="tx1"/>
                  </a:solidFill>
                </a:endParaRPr>
              </a:p>
            </p:txBody>
          </p:sp>
        </mc:Choice>
        <mc:Fallback xmlns="">
          <p:sp>
            <p:nvSpPr>
              <p:cNvPr id="71" name="椭圆 70">
                <a:extLst>
                  <a:ext uri="{FF2B5EF4-FFF2-40B4-BE49-F238E27FC236}">
                    <a16:creationId xmlns:a16="http://schemas.microsoft.com/office/drawing/2014/main" id="{F41E853A-BBE5-4B4A-998A-0663FCAF2904}"/>
                  </a:ext>
                </a:extLst>
              </p:cNvPr>
              <p:cNvSpPr>
                <a:spLocks noRot="1" noChangeAspect="1" noMove="1" noResize="1" noEditPoints="1" noAdjustHandles="1" noChangeArrowheads="1" noChangeShapeType="1" noTextEdit="1"/>
              </p:cNvSpPr>
              <p:nvPr/>
            </p:nvSpPr>
            <p:spPr>
              <a:xfrm>
                <a:off x="7572764" y="994569"/>
                <a:ext cx="352425" cy="342900"/>
              </a:xfrm>
              <a:prstGeom prst="ellipse">
                <a:avLst/>
              </a:prstGeom>
              <a:blipFill>
                <a:blip r:embed="rId33"/>
                <a:stretch>
                  <a:fillRect l="-19355" b="-3333"/>
                </a:stretch>
              </a:blipFill>
            </p:spPr>
            <p:txBody>
              <a:bodyPr/>
              <a:lstStyle/>
              <a:p>
                <a:r>
                  <a:rPr lang="zh-CN" altLang="en-US">
                    <a:noFill/>
                  </a:rPr>
                  <a:t> </a:t>
                </a:r>
              </a:p>
            </p:txBody>
          </p:sp>
        </mc:Fallback>
      </mc:AlternateContent>
      <p:cxnSp>
        <p:nvCxnSpPr>
          <p:cNvPr id="72" name="直线箭头连接符 71">
            <a:extLst>
              <a:ext uri="{FF2B5EF4-FFF2-40B4-BE49-F238E27FC236}">
                <a16:creationId xmlns:a16="http://schemas.microsoft.com/office/drawing/2014/main" id="{6DC69A58-F8C6-7244-A347-0137BF4209B6}"/>
              </a:ext>
            </a:extLst>
          </p:cNvPr>
          <p:cNvCxnSpPr>
            <a:endCxn id="62" idx="4"/>
          </p:cNvCxnSpPr>
          <p:nvPr/>
        </p:nvCxnSpPr>
        <p:spPr>
          <a:xfrm flipV="1">
            <a:off x="1060464"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EDAF8286-4A5A-454B-900E-1FF63E375094}"/>
              </a:ext>
            </a:extLst>
          </p:cNvPr>
          <p:cNvCxnSpPr>
            <a:endCxn id="63" idx="4"/>
          </p:cNvCxnSpPr>
          <p:nvPr/>
        </p:nvCxnSpPr>
        <p:spPr>
          <a:xfrm flipV="1">
            <a:off x="1784364"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47193348-ED0E-464A-B650-C13C1AD14FD5}"/>
              </a:ext>
            </a:extLst>
          </p:cNvPr>
          <p:cNvCxnSpPr>
            <a:endCxn id="64" idx="4"/>
          </p:cNvCxnSpPr>
          <p:nvPr/>
        </p:nvCxnSpPr>
        <p:spPr>
          <a:xfrm flipV="1">
            <a:off x="2479689"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07C1EE2D-6F58-B54D-AC1C-2D81252ACE08}"/>
              </a:ext>
            </a:extLst>
          </p:cNvPr>
          <p:cNvCxnSpPr>
            <a:endCxn id="65" idx="4"/>
          </p:cNvCxnSpPr>
          <p:nvPr/>
        </p:nvCxnSpPr>
        <p:spPr>
          <a:xfrm flipV="1">
            <a:off x="3175014"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004844AB-3EA7-CC4D-BC90-58CD5D71D162}"/>
              </a:ext>
            </a:extLst>
          </p:cNvPr>
          <p:cNvCxnSpPr>
            <a:endCxn id="66" idx="4"/>
          </p:cNvCxnSpPr>
          <p:nvPr/>
        </p:nvCxnSpPr>
        <p:spPr>
          <a:xfrm flipV="1">
            <a:off x="3949240"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直线箭头连接符 76">
            <a:extLst>
              <a:ext uri="{FF2B5EF4-FFF2-40B4-BE49-F238E27FC236}">
                <a16:creationId xmlns:a16="http://schemas.microsoft.com/office/drawing/2014/main" id="{6C14D797-B047-BF4E-B41A-55B7F807FDBE}"/>
              </a:ext>
            </a:extLst>
          </p:cNvPr>
          <p:cNvCxnSpPr>
            <a:endCxn id="67" idx="4"/>
          </p:cNvCxnSpPr>
          <p:nvPr/>
        </p:nvCxnSpPr>
        <p:spPr>
          <a:xfrm flipV="1">
            <a:off x="4723467"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直线箭头连接符 77">
            <a:extLst>
              <a:ext uri="{FF2B5EF4-FFF2-40B4-BE49-F238E27FC236}">
                <a16:creationId xmlns:a16="http://schemas.microsoft.com/office/drawing/2014/main" id="{B7830B63-8BAD-1B45-AB20-4B00BE4744A7}"/>
              </a:ext>
            </a:extLst>
          </p:cNvPr>
          <p:cNvCxnSpPr>
            <a:endCxn id="68" idx="4"/>
          </p:cNvCxnSpPr>
          <p:nvPr/>
        </p:nvCxnSpPr>
        <p:spPr>
          <a:xfrm flipV="1">
            <a:off x="5538495"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直线箭头连接符 78">
            <a:extLst>
              <a:ext uri="{FF2B5EF4-FFF2-40B4-BE49-F238E27FC236}">
                <a16:creationId xmlns:a16="http://schemas.microsoft.com/office/drawing/2014/main" id="{95FA6A0A-CC7E-D349-8022-85B9BE7EDE69}"/>
              </a:ext>
            </a:extLst>
          </p:cNvPr>
          <p:cNvCxnSpPr>
            <a:endCxn id="69" idx="4"/>
          </p:cNvCxnSpPr>
          <p:nvPr/>
        </p:nvCxnSpPr>
        <p:spPr>
          <a:xfrm flipV="1">
            <a:off x="6353523"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线箭头连接符 79">
            <a:extLst>
              <a:ext uri="{FF2B5EF4-FFF2-40B4-BE49-F238E27FC236}">
                <a16:creationId xmlns:a16="http://schemas.microsoft.com/office/drawing/2014/main" id="{4F86DF5E-D126-0143-A807-5572941FDAC1}"/>
              </a:ext>
            </a:extLst>
          </p:cNvPr>
          <p:cNvCxnSpPr>
            <a:endCxn id="70" idx="4"/>
          </p:cNvCxnSpPr>
          <p:nvPr/>
        </p:nvCxnSpPr>
        <p:spPr>
          <a:xfrm flipV="1">
            <a:off x="7033140"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直线箭头连接符 80">
            <a:extLst>
              <a:ext uri="{FF2B5EF4-FFF2-40B4-BE49-F238E27FC236}">
                <a16:creationId xmlns:a16="http://schemas.microsoft.com/office/drawing/2014/main" id="{D691D0C3-95E7-0B4F-9613-D6C49FAE81E2}"/>
              </a:ext>
            </a:extLst>
          </p:cNvPr>
          <p:cNvCxnSpPr>
            <a:endCxn id="71" idx="4"/>
          </p:cNvCxnSpPr>
          <p:nvPr/>
        </p:nvCxnSpPr>
        <p:spPr>
          <a:xfrm flipV="1">
            <a:off x="7748976"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直线箭头连接符 81">
            <a:extLst>
              <a:ext uri="{FF2B5EF4-FFF2-40B4-BE49-F238E27FC236}">
                <a16:creationId xmlns:a16="http://schemas.microsoft.com/office/drawing/2014/main" id="{B623C1D2-BE7F-3746-8600-DC40F251BEF5}"/>
              </a:ext>
            </a:extLst>
          </p:cNvPr>
          <p:cNvCxnSpPr>
            <a:stCxn id="31" idx="0"/>
          </p:cNvCxnSpPr>
          <p:nvPr/>
        </p:nvCxnSpPr>
        <p:spPr>
          <a:xfrm flipV="1">
            <a:off x="1060464"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直线箭头连接符 82">
            <a:extLst>
              <a:ext uri="{FF2B5EF4-FFF2-40B4-BE49-F238E27FC236}">
                <a16:creationId xmlns:a16="http://schemas.microsoft.com/office/drawing/2014/main" id="{719FB97F-A153-B942-A904-BA4B1B1C451B}"/>
              </a:ext>
            </a:extLst>
          </p:cNvPr>
          <p:cNvCxnSpPr>
            <a:stCxn id="32" idx="0"/>
          </p:cNvCxnSpPr>
          <p:nvPr/>
        </p:nvCxnSpPr>
        <p:spPr>
          <a:xfrm flipV="1">
            <a:off x="1784364"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4B513048-0AC7-694C-AF04-BAF12B5B9FD6}"/>
              </a:ext>
            </a:extLst>
          </p:cNvPr>
          <p:cNvCxnSpPr>
            <a:stCxn id="33" idx="0"/>
          </p:cNvCxnSpPr>
          <p:nvPr/>
        </p:nvCxnSpPr>
        <p:spPr>
          <a:xfrm flipV="1">
            <a:off x="2479689"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直线箭头连接符 84">
            <a:extLst>
              <a:ext uri="{FF2B5EF4-FFF2-40B4-BE49-F238E27FC236}">
                <a16:creationId xmlns:a16="http://schemas.microsoft.com/office/drawing/2014/main" id="{6088D8AB-FC5B-3043-B382-3D7CE769C3F0}"/>
              </a:ext>
            </a:extLst>
          </p:cNvPr>
          <p:cNvCxnSpPr>
            <a:stCxn id="34" idx="0"/>
          </p:cNvCxnSpPr>
          <p:nvPr/>
        </p:nvCxnSpPr>
        <p:spPr>
          <a:xfrm flipV="1">
            <a:off x="3175014"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直线箭头连接符 85">
            <a:extLst>
              <a:ext uri="{FF2B5EF4-FFF2-40B4-BE49-F238E27FC236}">
                <a16:creationId xmlns:a16="http://schemas.microsoft.com/office/drawing/2014/main" id="{42289AEE-C53D-3D4C-86D1-A77FF8DDB007}"/>
              </a:ext>
            </a:extLst>
          </p:cNvPr>
          <p:cNvCxnSpPr>
            <a:stCxn id="35" idx="0"/>
          </p:cNvCxnSpPr>
          <p:nvPr/>
        </p:nvCxnSpPr>
        <p:spPr>
          <a:xfrm flipV="1">
            <a:off x="3949240"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线箭头连接符 86">
            <a:extLst>
              <a:ext uri="{FF2B5EF4-FFF2-40B4-BE49-F238E27FC236}">
                <a16:creationId xmlns:a16="http://schemas.microsoft.com/office/drawing/2014/main" id="{80078899-E101-FD46-AFB1-42CBF1B69D0E}"/>
              </a:ext>
            </a:extLst>
          </p:cNvPr>
          <p:cNvCxnSpPr>
            <a:stCxn id="36" idx="0"/>
          </p:cNvCxnSpPr>
          <p:nvPr/>
        </p:nvCxnSpPr>
        <p:spPr>
          <a:xfrm flipV="1">
            <a:off x="4723467"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直线箭头连接符 87">
            <a:extLst>
              <a:ext uri="{FF2B5EF4-FFF2-40B4-BE49-F238E27FC236}">
                <a16:creationId xmlns:a16="http://schemas.microsoft.com/office/drawing/2014/main" id="{E0E34A5A-3EE6-5B49-97A2-FA9CF4ABA6B4}"/>
              </a:ext>
            </a:extLst>
          </p:cNvPr>
          <p:cNvCxnSpPr>
            <a:stCxn id="37" idx="0"/>
          </p:cNvCxnSpPr>
          <p:nvPr/>
        </p:nvCxnSpPr>
        <p:spPr>
          <a:xfrm flipV="1">
            <a:off x="5538495"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直线箭头连接符 88">
            <a:extLst>
              <a:ext uri="{FF2B5EF4-FFF2-40B4-BE49-F238E27FC236}">
                <a16:creationId xmlns:a16="http://schemas.microsoft.com/office/drawing/2014/main" id="{F9B0BFC7-23EC-D049-ACC2-48C6B6773875}"/>
              </a:ext>
            </a:extLst>
          </p:cNvPr>
          <p:cNvCxnSpPr>
            <a:stCxn id="38" idx="0"/>
          </p:cNvCxnSpPr>
          <p:nvPr/>
        </p:nvCxnSpPr>
        <p:spPr>
          <a:xfrm flipV="1">
            <a:off x="6353523"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直线箭头连接符 89">
            <a:extLst>
              <a:ext uri="{FF2B5EF4-FFF2-40B4-BE49-F238E27FC236}">
                <a16:creationId xmlns:a16="http://schemas.microsoft.com/office/drawing/2014/main" id="{5D3FAE1C-E796-5549-8008-AE7A1217AD38}"/>
              </a:ext>
            </a:extLst>
          </p:cNvPr>
          <p:cNvCxnSpPr>
            <a:stCxn id="39" idx="0"/>
          </p:cNvCxnSpPr>
          <p:nvPr/>
        </p:nvCxnSpPr>
        <p:spPr>
          <a:xfrm flipV="1">
            <a:off x="7033140"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直线箭头连接符 90">
            <a:extLst>
              <a:ext uri="{FF2B5EF4-FFF2-40B4-BE49-F238E27FC236}">
                <a16:creationId xmlns:a16="http://schemas.microsoft.com/office/drawing/2014/main" id="{25F987A0-7FD2-FA4B-BE16-079B0C583F56}"/>
              </a:ext>
            </a:extLst>
          </p:cNvPr>
          <p:cNvCxnSpPr>
            <a:stCxn id="40" idx="0"/>
          </p:cNvCxnSpPr>
          <p:nvPr/>
        </p:nvCxnSpPr>
        <p:spPr>
          <a:xfrm flipV="1">
            <a:off x="7748976"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2" name="文本框 91">
            <a:extLst>
              <a:ext uri="{FF2B5EF4-FFF2-40B4-BE49-F238E27FC236}">
                <a16:creationId xmlns:a16="http://schemas.microsoft.com/office/drawing/2014/main" id="{03D46337-2A1E-3849-9704-46719169826D}"/>
              </a:ext>
            </a:extLst>
          </p:cNvPr>
          <p:cNvSpPr txBox="1"/>
          <p:nvPr/>
        </p:nvSpPr>
        <p:spPr>
          <a:xfrm>
            <a:off x="931778" y="683846"/>
            <a:ext cx="282450" cy="300082"/>
          </a:xfrm>
          <a:prstGeom prst="rect">
            <a:avLst/>
          </a:prstGeom>
          <a:noFill/>
        </p:spPr>
        <p:txBody>
          <a:bodyPr wrap="none" rtlCol="0">
            <a:spAutoFit/>
          </a:bodyPr>
          <a:lstStyle/>
          <a:p>
            <a:r>
              <a:rPr kumimoji="1" lang="en-US" altLang="zh-CN" sz="1350" b="1" dirty="0"/>
              <a:t>B</a:t>
            </a:r>
            <a:endParaRPr kumimoji="1" lang="zh-CN" altLang="en-US" sz="1350" b="1" dirty="0"/>
          </a:p>
        </p:txBody>
      </p:sp>
      <p:sp>
        <p:nvSpPr>
          <p:cNvPr id="93" name="文本框 92">
            <a:extLst>
              <a:ext uri="{FF2B5EF4-FFF2-40B4-BE49-F238E27FC236}">
                <a16:creationId xmlns:a16="http://schemas.microsoft.com/office/drawing/2014/main" id="{D5B2F12D-229C-024B-9689-F8A14F2365E5}"/>
              </a:ext>
            </a:extLst>
          </p:cNvPr>
          <p:cNvSpPr txBox="1"/>
          <p:nvPr/>
        </p:nvSpPr>
        <p:spPr>
          <a:xfrm>
            <a:off x="1665203" y="683846"/>
            <a:ext cx="231154" cy="300082"/>
          </a:xfrm>
          <a:prstGeom prst="rect">
            <a:avLst/>
          </a:prstGeom>
          <a:noFill/>
        </p:spPr>
        <p:txBody>
          <a:bodyPr wrap="none" rtlCol="0">
            <a:spAutoFit/>
          </a:bodyPr>
          <a:lstStyle/>
          <a:p>
            <a:r>
              <a:rPr kumimoji="1" lang="en-US" altLang="zh-CN" sz="1350" b="1" dirty="0"/>
              <a:t>I</a:t>
            </a:r>
            <a:endParaRPr kumimoji="1" lang="zh-CN" altLang="en-US" sz="1350" b="1" dirty="0"/>
          </a:p>
        </p:txBody>
      </p:sp>
      <p:sp>
        <p:nvSpPr>
          <p:cNvPr id="94" name="文本框 93">
            <a:extLst>
              <a:ext uri="{FF2B5EF4-FFF2-40B4-BE49-F238E27FC236}">
                <a16:creationId xmlns:a16="http://schemas.microsoft.com/office/drawing/2014/main" id="{2C1082D3-3662-FF43-9CAD-D67E1C6F9472}"/>
              </a:ext>
            </a:extLst>
          </p:cNvPr>
          <p:cNvSpPr txBox="1"/>
          <p:nvPr/>
        </p:nvSpPr>
        <p:spPr>
          <a:xfrm>
            <a:off x="2360528" y="708045"/>
            <a:ext cx="231154" cy="300082"/>
          </a:xfrm>
          <a:prstGeom prst="rect">
            <a:avLst/>
          </a:prstGeom>
          <a:noFill/>
        </p:spPr>
        <p:txBody>
          <a:bodyPr wrap="none" rtlCol="0">
            <a:spAutoFit/>
          </a:bodyPr>
          <a:lstStyle/>
          <a:p>
            <a:r>
              <a:rPr kumimoji="1" lang="en-US" altLang="zh-CN" sz="1350" b="1" dirty="0"/>
              <a:t>I</a:t>
            </a:r>
            <a:endParaRPr kumimoji="1" lang="zh-CN" altLang="en-US" sz="1350" b="1" dirty="0"/>
          </a:p>
        </p:txBody>
      </p:sp>
      <p:sp>
        <p:nvSpPr>
          <p:cNvPr id="95" name="文本框 94">
            <a:extLst>
              <a:ext uri="{FF2B5EF4-FFF2-40B4-BE49-F238E27FC236}">
                <a16:creationId xmlns:a16="http://schemas.microsoft.com/office/drawing/2014/main" id="{8DFA924C-ED9B-3446-BF8F-45480EA1EC86}"/>
              </a:ext>
            </a:extLst>
          </p:cNvPr>
          <p:cNvSpPr txBox="1"/>
          <p:nvPr/>
        </p:nvSpPr>
        <p:spPr>
          <a:xfrm>
            <a:off x="3055853" y="708045"/>
            <a:ext cx="282450" cy="300082"/>
          </a:xfrm>
          <a:prstGeom prst="rect">
            <a:avLst/>
          </a:prstGeom>
          <a:noFill/>
        </p:spPr>
        <p:txBody>
          <a:bodyPr wrap="none" rtlCol="0">
            <a:spAutoFit/>
          </a:bodyPr>
          <a:lstStyle/>
          <a:p>
            <a:r>
              <a:rPr kumimoji="1" lang="en-US" altLang="zh-CN" sz="1350" b="1" dirty="0"/>
              <a:t>B</a:t>
            </a:r>
            <a:endParaRPr kumimoji="1" lang="zh-CN" altLang="en-US" sz="1350" b="1" dirty="0"/>
          </a:p>
        </p:txBody>
      </p:sp>
      <p:sp>
        <p:nvSpPr>
          <p:cNvPr id="96" name="文本框 95">
            <a:extLst>
              <a:ext uri="{FF2B5EF4-FFF2-40B4-BE49-F238E27FC236}">
                <a16:creationId xmlns:a16="http://schemas.microsoft.com/office/drawing/2014/main" id="{CC18BA56-5815-C545-BB0D-495A7833B4F8}"/>
              </a:ext>
            </a:extLst>
          </p:cNvPr>
          <p:cNvSpPr txBox="1"/>
          <p:nvPr/>
        </p:nvSpPr>
        <p:spPr>
          <a:xfrm>
            <a:off x="3830079" y="708045"/>
            <a:ext cx="231154" cy="300082"/>
          </a:xfrm>
          <a:prstGeom prst="rect">
            <a:avLst/>
          </a:prstGeom>
          <a:noFill/>
        </p:spPr>
        <p:txBody>
          <a:bodyPr wrap="none" rtlCol="0">
            <a:spAutoFit/>
          </a:bodyPr>
          <a:lstStyle/>
          <a:p>
            <a:r>
              <a:rPr kumimoji="1" lang="en-US" altLang="zh-CN" sz="1350" b="1" dirty="0"/>
              <a:t>I</a:t>
            </a:r>
            <a:endParaRPr kumimoji="1" lang="zh-CN" altLang="en-US" sz="1350" b="1" dirty="0"/>
          </a:p>
        </p:txBody>
      </p:sp>
      <p:sp>
        <p:nvSpPr>
          <p:cNvPr id="97" name="文本框 96">
            <a:extLst>
              <a:ext uri="{FF2B5EF4-FFF2-40B4-BE49-F238E27FC236}">
                <a16:creationId xmlns:a16="http://schemas.microsoft.com/office/drawing/2014/main" id="{6D75F3D9-BD44-E94D-9266-F515545D7EE4}"/>
              </a:ext>
            </a:extLst>
          </p:cNvPr>
          <p:cNvSpPr txBox="1"/>
          <p:nvPr/>
        </p:nvSpPr>
        <p:spPr>
          <a:xfrm>
            <a:off x="4604306" y="708045"/>
            <a:ext cx="231154" cy="300082"/>
          </a:xfrm>
          <a:prstGeom prst="rect">
            <a:avLst/>
          </a:prstGeom>
          <a:noFill/>
        </p:spPr>
        <p:txBody>
          <a:bodyPr wrap="none" rtlCol="0">
            <a:spAutoFit/>
          </a:bodyPr>
          <a:lstStyle/>
          <a:p>
            <a:r>
              <a:rPr kumimoji="1" lang="en-US" altLang="zh-CN" sz="1350" b="1" dirty="0"/>
              <a:t>I</a:t>
            </a:r>
            <a:endParaRPr kumimoji="1" lang="zh-CN" altLang="en-US" sz="1350" b="1" dirty="0"/>
          </a:p>
        </p:txBody>
      </p:sp>
      <p:sp>
        <p:nvSpPr>
          <p:cNvPr id="98" name="文本框 97">
            <a:extLst>
              <a:ext uri="{FF2B5EF4-FFF2-40B4-BE49-F238E27FC236}">
                <a16:creationId xmlns:a16="http://schemas.microsoft.com/office/drawing/2014/main" id="{D8560F84-19E0-C24E-B7DF-FAC1EFE466EE}"/>
              </a:ext>
            </a:extLst>
          </p:cNvPr>
          <p:cNvSpPr txBox="1"/>
          <p:nvPr/>
        </p:nvSpPr>
        <p:spPr>
          <a:xfrm>
            <a:off x="5419334" y="708045"/>
            <a:ext cx="301686" cy="300082"/>
          </a:xfrm>
          <a:prstGeom prst="rect">
            <a:avLst/>
          </a:prstGeom>
          <a:noFill/>
        </p:spPr>
        <p:txBody>
          <a:bodyPr wrap="none" rtlCol="0">
            <a:spAutoFit/>
          </a:bodyPr>
          <a:lstStyle/>
          <a:p>
            <a:r>
              <a:rPr kumimoji="1" lang="en-US" altLang="zh-CN" sz="1350" b="1" dirty="0"/>
              <a:t>O</a:t>
            </a:r>
            <a:endParaRPr kumimoji="1" lang="zh-CN" altLang="en-US" sz="1350" b="1" dirty="0"/>
          </a:p>
        </p:txBody>
      </p:sp>
      <p:sp>
        <p:nvSpPr>
          <p:cNvPr id="99" name="文本框 98">
            <a:extLst>
              <a:ext uri="{FF2B5EF4-FFF2-40B4-BE49-F238E27FC236}">
                <a16:creationId xmlns:a16="http://schemas.microsoft.com/office/drawing/2014/main" id="{77480564-1363-0842-AC4E-A63742A31F78}"/>
              </a:ext>
            </a:extLst>
          </p:cNvPr>
          <p:cNvSpPr txBox="1"/>
          <p:nvPr/>
        </p:nvSpPr>
        <p:spPr>
          <a:xfrm>
            <a:off x="6234362" y="708045"/>
            <a:ext cx="301686" cy="300082"/>
          </a:xfrm>
          <a:prstGeom prst="rect">
            <a:avLst/>
          </a:prstGeom>
          <a:noFill/>
        </p:spPr>
        <p:txBody>
          <a:bodyPr wrap="none" rtlCol="0">
            <a:spAutoFit/>
          </a:bodyPr>
          <a:lstStyle/>
          <a:p>
            <a:r>
              <a:rPr kumimoji="1" lang="en-US" altLang="zh-CN" sz="1350" b="1" dirty="0"/>
              <a:t>O</a:t>
            </a:r>
            <a:endParaRPr kumimoji="1" lang="zh-CN" altLang="en-US" sz="1350" b="1" dirty="0"/>
          </a:p>
        </p:txBody>
      </p:sp>
      <p:sp>
        <p:nvSpPr>
          <p:cNvPr id="100" name="文本框 99">
            <a:extLst>
              <a:ext uri="{FF2B5EF4-FFF2-40B4-BE49-F238E27FC236}">
                <a16:creationId xmlns:a16="http://schemas.microsoft.com/office/drawing/2014/main" id="{AF5696E4-379C-4944-8E79-DDD5F2E0A1FC}"/>
              </a:ext>
            </a:extLst>
          </p:cNvPr>
          <p:cNvSpPr txBox="1"/>
          <p:nvPr/>
        </p:nvSpPr>
        <p:spPr>
          <a:xfrm>
            <a:off x="6913979" y="708045"/>
            <a:ext cx="301686" cy="300082"/>
          </a:xfrm>
          <a:prstGeom prst="rect">
            <a:avLst/>
          </a:prstGeom>
          <a:noFill/>
        </p:spPr>
        <p:txBody>
          <a:bodyPr wrap="none" rtlCol="0">
            <a:spAutoFit/>
          </a:bodyPr>
          <a:lstStyle/>
          <a:p>
            <a:r>
              <a:rPr kumimoji="1" lang="en-US" altLang="zh-CN" sz="1350" b="1" dirty="0"/>
              <a:t>O</a:t>
            </a:r>
            <a:endParaRPr kumimoji="1" lang="zh-CN" altLang="en-US" sz="1350" b="1" dirty="0"/>
          </a:p>
        </p:txBody>
      </p:sp>
      <p:sp>
        <p:nvSpPr>
          <p:cNvPr id="101" name="文本框 100">
            <a:extLst>
              <a:ext uri="{FF2B5EF4-FFF2-40B4-BE49-F238E27FC236}">
                <a16:creationId xmlns:a16="http://schemas.microsoft.com/office/drawing/2014/main" id="{D2911626-C549-DE4C-8C9F-EF45E958F479}"/>
              </a:ext>
            </a:extLst>
          </p:cNvPr>
          <p:cNvSpPr txBox="1"/>
          <p:nvPr/>
        </p:nvSpPr>
        <p:spPr>
          <a:xfrm>
            <a:off x="7629815" y="708045"/>
            <a:ext cx="301686" cy="300082"/>
          </a:xfrm>
          <a:prstGeom prst="rect">
            <a:avLst/>
          </a:prstGeom>
          <a:noFill/>
        </p:spPr>
        <p:txBody>
          <a:bodyPr wrap="none" rtlCol="0">
            <a:spAutoFit/>
          </a:bodyPr>
          <a:lstStyle/>
          <a:p>
            <a:r>
              <a:rPr kumimoji="1" lang="en-US" altLang="zh-CN" sz="1350" b="1" dirty="0"/>
              <a:t>O</a:t>
            </a:r>
            <a:endParaRPr kumimoji="1" lang="zh-CN" altLang="en-US" sz="1350" b="1" dirty="0"/>
          </a:p>
        </p:txBody>
      </p:sp>
    </p:spTree>
    <p:extLst>
      <p:ext uri="{BB962C8B-B14F-4D97-AF65-F5344CB8AC3E}">
        <p14:creationId xmlns:p14="http://schemas.microsoft.com/office/powerpoint/2010/main" val="137269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0" y="25400"/>
            <a:ext cx="9144000" cy="5143500"/>
          </a:xfrm>
          <a:prstGeom prst="rect">
            <a:avLst/>
          </a:prstGeom>
        </p:spPr>
      </p:pic>
      <p:sp>
        <p:nvSpPr>
          <p:cNvPr id="4" name="文本框 3"/>
          <p:cNvSpPr txBox="1"/>
          <p:nvPr/>
        </p:nvSpPr>
        <p:spPr>
          <a:xfrm>
            <a:off x="3518116" y="2391311"/>
            <a:ext cx="2030278" cy="523220"/>
          </a:xfrm>
          <a:prstGeom prst="rect">
            <a:avLst/>
          </a:prstGeom>
          <a:noFill/>
        </p:spPr>
        <p:txBody>
          <a:bodyPr wrap="square" rtlCol="0">
            <a:spAutoFit/>
          </a:bodyPr>
          <a:lstStyle/>
          <a:p>
            <a:pPr algn="ctr"/>
            <a:r>
              <a:rPr kumimoji="1"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a:ea typeface="微软雅黑"/>
                <a:cs typeface="微软雅黑"/>
              </a:rPr>
              <a:t>信息抽取</a:t>
            </a:r>
          </a:p>
        </p:txBody>
      </p:sp>
      <p:pic>
        <p:nvPicPr>
          <p:cNvPr id="6" name="图片 5"/>
          <p:cNvPicPr>
            <a:picLocks noChangeAspect="1"/>
          </p:cNvPicPr>
          <p:nvPr/>
        </p:nvPicPr>
        <p:blipFill>
          <a:blip r:embed="rId4"/>
          <a:stretch>
            <a:fillRect/>
          </a:stretch>
        </p:blipFill>
        <p:spPr>
          <a:xfrm>
            <a:off x="8031927" y="166572"/>
            <a:ext cx="871928" cy="2712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96BDC1A-BDD7-C14C-B945-0807F9B98F68}"/>
              </a:ext>
            </a:extLst>
          </p:cNvPr>
          <p:cNvSpPr txBox="1"/>
          <p:nvPr/>
        </p:nvSpPr>
        <p:spPr>
          <a:xfrm>
            <a:off x="1206673" y="211600"/>
            <a:ext cx="6639978" cy="523220"/>
          </a:xfrm>
          <a:prstGeom prst="rect">
            <a:avLst/>
          </a:prstGeom>
          <a:noFill/>
        </p:spPr>
        <p:txBody>
          <a:bodyPr wrap="square" rtlCol="0">
            <a:spAutoFit/>
          </a:bodyPr>
          <a:lstStyle/>
          <a:p>
            <a:pPr algn="ctr"/>
            <a:r>
              <a:rPr lang="en-US" altLang="zh-CN" sz="2800" dirty="0"/>
              <a:t>CRF</a:t>
            </a:r>
          </a:p>
        </p:txBody>
      </p:sp>
      <p:pic>
        <p:nvPicPr>
          <p:cNvPr id="4" name="图片 3">
            <a:extLst>
              <a:ext uri="{FF2B5EF4-FFF2-40B4-BE49-F238E27FC236}">
                <a16:creationId xmlns:a16="http://schemas.microsoft.com/office/drawing/2014/main" id="{97E79839-6782-7F4E-A5AE-C618AC25DA9D}"/>
              </a:ext>
            </a:extLst>
          </p:cNvPr>
          <p:cNvPicPr>
            <a:picLocks noChangeAspect="1"/>
          </p:cNvPicPr>
          <p:nvPr/>
        </p:nvPicPr>
        <p:blipFill>
          <a:blip r:embed="rId2"/>
          <a:stretch>
            <a:fillRect/>
          </a:stretch>
        </p:blipFill>
        <p:spPr>
          <a:xfrm>
            <a:off x="1288112" y="1065474"/>
            <a:ext cx="6286525" cy="3347500"/>
          </a:xfrm>
          <a:prstGeom prst="rect">
            <a:avLst/>
          </a:prstGeom>
        </p:spPr>
      </p:pic>
      <p:sp>
        <p:nvSpPr>
          <p:cNvPr id="5" name="椭圆 4">
            <a:extLst>
              <a:ext uri="{FF2B5EF4-FFF2-40B4-BE49-F238E27FC236}">
                <a16:creationId xmlns:a16="http://schemas.microsoft.com/office/drawing/2014/main" id="{E0E98B9D-50BA-DA4B-A4E3-F349023B30D2}"/>
              </a:ext>
            </a:extLst>
          </p:cNvPr>
          <p:cNvSpPr/>
          <p:nvPr/>
        </p:nvSpPr>
        <p:spPr>
          <a:xfrm>
            <a:off x="5796502" y="3530378"/>
            <a:ext cx="874644" cy="793307"/>
          </a:xfrm>
          <a:prstGeom prst="ellipse">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416411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96BDC1A-BDD7-C14C-B945-0807F9B98F68}"/>
              </a:ext>
            </a:extLst>
          </p:cNvPr>
          <p:cNvSpPr txBox="1"/>
          <p:nvPr/>
        </p:nvSpPr>
        <p:spPr>
          <a:xfrm>
            <a:off x="1206673" y="211600"/>
            <a:ext cx="6639978" cy="523220"/>
          </a:xfrm>
          <a:prstGeom prst="rect">
            <a:avLst/>
          </a:prstGeom>
          <a:noFill/>
        </p:spPr>
        <p:txBody>
          <a:bodyPr wrap="square" rtlCol="0">
            <a:spAutoFit/>
          </a:bodyPr>
          <a:lstStyle/>
          <a:p>
            <a:pPr algn="ctr"/>
            <a:r>
              <a:rPr lang="en-US" altLang="zh-CN" sz="2800" dirty="0"/>
              <a:t>CRF</a:t>
            </a:r>
            <a:r>
              <a:rPr lang="zh-CN" altLang="en-US" sz="2800" dirty="0"/>
              <a:t>作用</a:t>
            </a:r>
            <a:endParaRPr lang="en-US" altLang="zh-CN" sz="2800" dirty="0"/>
          </a:p>
        </p:txBody>
      </p:sp>
      <p:sp>
        <p:nvSpPr>
          <p:cNvPr id="5" name="椭圆 4">
            <a:extLst>
              <a:ext uri="{FF2B5EF4-FFF2-40B4-BE49-F238E27FC236}">
                <a16:creationId xmlns:a16="http://schemas.microsoft.com/office/drawing/2014/main" id="{E0E98B9D-50BA-DA4B-A4E3-F349023B30D2}"/>
              </a:ext>
            </a:extLst>
          </p:cNvPr>
          <p:cNvSpPr/>
          <p:nvPr/>
        </p:nvSpPr>
        <p:spPr>
          <a:xfrm>
            <a:off x="5438693" y="3069203"/>
            <a:ext cx="874644" cy="793307"/>
          </a:xfrm>
          <a:prstGeom prst="ellipse">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E14540CF-49F0-5C44-82C4-DC49E6005638}"/>
              </a:ext>
            </a:extLst>
          </p:cNvPr>
          <p:cNvPicPr>
            <a:picLocks noChangeAspect="1"/>
          </p:cNvPicPr>
          <p:nvPr/>
        </p:nvPicPr>
        <p:blipFill>
          <a:blip r:embed="rId2"/>
          <a:stretch>
            <a:fillRect/>
          </a:stretch>
        </p:blipFill>
        <p:spPr>
          <a:xfrm>
            <a:off x="602374" y="1627372"/>
            <a:ext cx="6124429" cy="3221784"/>
          </a:xfrm>
          <a:prstGeom prst="rect">
            <a:avLst/>
          </a:prstGeom>
        </p:spPr>
      </p:pic>
      <p:sp>
        <p:nvSpPr>
          <p:cNvPr id="6" name="文本框 5">
            <a:extLst>
              <a:ext uri="{FF2B5EF4-FFF2-40B4-BE49-F238E27FC236}">
                <a16:creationId xmlns:a16="http://schemas.microsoft.com/office/drawing/2014/main" id="{D759FE03-A892-A742-B23E-2A133492983E}"/>
              </a:ext>
            </a:extLst>
          </p:cNvPr>
          <p:cNvSpPr txBox="1"/>
          <p:nvPr/>
        </p:nvSpPr>
        <p:spPr>
          <a:xfrm>
            <a:off x="874644" y="996430"/>
            <a:ext cx="1826141" cy="369332"/>
          </a:xfrm>
          <a:prstGeom prst="rect">
            <a:avLst/>
          </a:prstGeom>
          <a:noFill/>
        </p:spPr>
        <p:txBody>
          <a:bodyPr wrap="none" rtlCol="0">
            <a:spAutoFit/>
          </a:bodyPr>
          <a:lstStyle/>
          <a:p>
            <a:r>
              <a:rPr lang="en" altLang="zh-CN" dirty="0"/>
              <a:t>['B', 'O', 'I', 'I', 'O']</a:t>
            </a:r>
            <a:endParaRPr kumimoji="1" lang="zh-CN" altLang="en-US" dirty="0"/>
          </a:p>
        </p:txBody>
      </p:sp>
      <p:sp>
        <p:nvSpPr>
          <p:cNvPr id="7" name="文本框 6">
            <a:extLst>
              <a:ext uri="{FF2B5EF4-FFF2-40B4-BE49-F238E27FC236}">
                <a16:creationId xmlns:a16="http://schemas.microsoft.com/office/drawing/2014/main" id="{6E6B9C65-E759-1F46-8784-9A9F70886918}"/>
              </a:ext>
            </a:extLst>
          </p:cNvPr>
          <p:cNvSpPr txBox="1"/>
          <p:nvPr/>
        </p:nvSpPr>
        <p:spPr>
          <a:xfrm>
            <a:off x="4049874" y="996430"/>
            <a:ext cx="1826141" cy="369332"/>
          </a:xfrm>
          <a:prstGeom prst="rect">
            <a:avLst/>
          </a:prstGeom>
          <a:noFill/>
        </p:spPr>
        <p:txBody>
          <a:bodyPr wrap="none" rtlCol="0">
            <a:spAutoFit/>
          </a:bodyPr>
          <a:lstStyle/>
          <a:p>
            <a:r>
              <a:rPr lang="en" altLang="zh-CN" dirty="0"/>
              <a:t>['B', 'O', 'I', 'I', 'O']</a:t>
            </a:r>
            <a:endParaRPr kumimoji="1" lang="zh-CN" altLang="en-US" dirty="0"/>
          </a:p>
        </p:txBody>
      </p:sp>
      <p:cxnSp>
        <p:nvCxnSpPr>
          <p:cNvPr id="9" name="直线箭头连接符 8">
            <a:extLst>
              <a:ext uri="{FF2B5EF4-FFF2-40B4-BE49-F238E27FC236}">
                <a16:creationId xmlns:a16="http://schemas.microsoft.com/office/drawing/2014/main" id="{55DDA7F0-4A12-5144-B59E-1FA1709D9385}"/>
              </a:ext>
            </a:extLst>
          </p:cNvPr>
          <p:cNvCxnSpPr>
            <a:stCxn id="6" idx="3"/>
            <a:endCxn id="7" idx="1"/>
          </p:cNvCxnSpPr>
          <p:nvPr/>
        </p:nvCxnSpPr>
        <p:spPr>
          <a:xfrm>
            <a:off x="2700785" y="1181096"/>
            <a:ext cx="13490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524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B1D619-4CC1-F54D-B29E-AC885AA4CAF8}"/>
              </a:ext>
            </a:extLst>
          </p:cNvPr>
          <p:cNvSpPr txBox="1"/>
          <p:nvPr/>
        </p:nvSpPr>
        <p:spPr>
          <a:xfrm>
            <a:off x="1426889" y="108986"/>
            <a:ext cx="6639978" cy="523220"/>
          </a:xfrm>
          <a:prstGeom prst="rect">
            <a:avLst/>
          </a:prstGeom>
          <a:noFill/>
        </p:spPr>
        <p:txBody>
          <a:bodyPr wrap="square" rtlCol="0">
            <a:spAutoFit/>
          </a:bodyPr>
          <a:lstStyle/>
          <a:p>
            <a:pPr algn="ctr"/>
            <a:r>
              <a:rPr lang="en-US" altLang="zh-CN" sz="2800" dirty="0" err="1"/>
              <a:t>BERT+Softmax</a:t>
            </a:r>
            <a:endParaRPr lang="en-US" altLang="zh-CN" sz="2800" dirty="0"/>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3"/>
          <a:stretch>
            <a:fillRect/>
          </a:stretch>
        </p:blipFill>
        <p:spPr>
          <a:xfrm>
            <a:off x="8031927" y="221221"/>
            <a:ext cx="871928" cy="271266"/>
          </a:xfrm>
          <a:prstGeom prst="rect">
            <a:avLst/>
          </a:prstGeom>
        </p:spPr>
      </p:pic>
      <mc:AlternateContent xmlns:mc="http://schemas.openxmlformats.org/markup-compatibility/2006" xmlns:a14="http://schemas.microsoft.com/office/drawing/2010/main">
        <mc:Choice Requires="a14">
          <p:sp>
            <p:nvSpPr>
              <p:cNvPr id="4" name="椭圆 3">
                <a:extLst>
                  <a:ext uri="{FF2B5EF4-FFF2-40B4-BE49-F238E27FC236}">
                    <a16:creationId xmlns:a16="http://schemas.microsoft.com/office/drawing/2014/main" id="{41388E32-E602-184E-AA26-525457E7BD27}"/>
                  </a:ext>
                </a:extLst>
              </p:cNvPr>
              <p:cNvSpPr/>
              <p:nvPr/>
            </p:nvSpPr>
            <p:spPr>
              <a:xfrm>
                <a:off x="884251"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1</m:t>
                          </m:r>
                        </m:sub>
                      </m:sSub>
                    </m:oMath>
                  </m:oMathPara>
                </a14:m>
                <a:endParaRPr kumimoji="1" lang="zh-CN" altLang="en-US" sz="1350" dirty="0"/>
              </a:p>
            </p:txBody>
          </p:sp>
        </mc:Choice>
        <mc:Fallback xmlns="">
          <p:sp>
            <p:nvSpPr>
              <p:cNvPr id="4" name="椭圆 3">
                <a:extLst>
                  <a:ext uri="{FF2B5EF4-FFF2-40B4-BE49-F238E27FC236}">
                    <a16:creationId xmlns:a16="http://schemas.microsoft.com/office/drawing/2014/main" id="{41388E32-E602-184E-AA26-525457E7BD27}"/>
                  </a:ext>
                </a:extLst>
              </p:cNvPr>
              <p:cNvSpPr>
                <a:spLocks noRot="1" noChangeAspect="1" noMove="1" noResize="1" noEditPoints="1" noAdjustHandles="1" noChangeArrowheads="1" noChangeShapeType="1" noTextEdit="1"/>
              </p:cNvSpPr>
              <p:nvPr/>
            </p:nvSpPr>
            <p:spPr>
              <a:xfrm>
                <a:off x="884251" y="4016569"/>
                <a:ext cx="352425" cy="342900"/>
              </a:xfrm>
              <a:prstGeom prst="ellipse">
                <a:avLst/>
              </a:prstGeom>
              <a:blipFill>
                <a:blip r:embed="rId4"/>
                <a:stretch>
                  <a:fillRect l="-1000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82048216-D9F3-9E46-A59E-61322D7C49A8}"/>
                  </a:ext>
                </a:extLst>
              </p:cNvPr>
              <p:cNvSpPr/>
              <p:nvPr/>
            </p:nvSpPr>
            <p:spPr>
              <a:xfrm>
                <a:off x="1608151"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2</m:t>
                          </m:r>
                        </m:sub>
                      </m:sSub>
                    </m:oMath>
                  </m:oMathPara>
                </a14:m>
                <a:endParaRPr kumimoji="1" lang="zh-CN" altLang="en-US" sz="1350" dirty="0"/>
              </a:p>
            </p:txBody>
          </p:sp>
        </mc:Choice>
        <mc:Fallback xmlns="">
          <p:sp>
            <p:nvSpPr>
              <p:cNvPr id="5" name="椭圆 4">
                <a:extLst>
                  <a:ext uri="{FF2B5EF4-FFF2-40B4-BE49-F238E27FC236}">
                    <a16:creationId xmlns:a16="http://schemas.microsoft.com/office/drawing/2014/main" id="{82048216-D9F3-9E46-A59E-61322D7C49A8}"/>
                  </a:ext>
                </a:extLst>
              </p:cNvPr>
              <p:cNvSpPr>
                <a:spLocks noRot="1" noChangeAspect="1" noMove="1" noResize="1" noEditPoints="1" noAdjustHandles="1" noChangeArrowheads="1" noChangeShapeType="1" noTextEdit="1"/>
              </p:cNvSpPr>
              <p:nvPr/>
            </p:nvSpPr>
            <p:spPr>
              <a:xfrm>
                <a:off x="1608151" y="4016569"/>
                <a:ext cx="352425" cy="342900"/>
              </a:xfrm>
              <a:prstGeom prst="ellipse">
                <a:avLst/>
              </a:prstGeom>
              <a:blipFill>
                <a:blip r:embed="rId5"/>
                <a:stretch>
                  <a:fillRect l="-13333"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A7A91803-C0DB-E349-97C7-F873CCCF6C4B}"/>
                  </a:ext>
                </a:extLst>
              </p:cNvPr>
              <p:cNvSpPr/>
              <p:nvPr/>
            </p:nvSpPr>
            <p:spPr>
              <a:xfrm>
                <a:off x="2303476"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3</m:t>
                          </m:r>
                        </m:sub>
                      </m:sSub>
                    </m:oMath>
                  </m:oMathPara>
                </a14:m>
                <a:endParaRPr kumimoji="1" lang="zh-CN" altLang="en-US" sz="1350" dirty="0"/>
              </a:p>
            </p:txBody>
          </p:sp>
        </mc:Choice>
        <mc:Fallback xmlns="">
          <p:sp>
            <p:nvSpPr>
              <p:cNvPr id="7" name="椭圆 6">
                <a:extLst>
                  <a:ext uri="{FF2B5EF4-FFF2-40B4-BE49-F238E27FC236}">
                    <a16:creationId xmlns:a16="http://schemas.microsoft.com/office/drawing/2014/main" id="{A7A91803-C0DB-E349-97C7-F873CCCF6C4B}"/>
                  </a:ext>
                </a:extLst>
              </p:cNvPr>
              <p:cNvSpPr>
                <a:spLocks noRot="1" noChangeAspect="1" noMove="1" noResize="1" noEditPoints="1" noAdjustHandles="1" noChangeArrowheads="1" noChangeShapeType="1" noTextEdit="1"/>
              </p:cNvSpPr>
              <p:nvPr/>
            </p:nvSpPr>
            <p:spPr>
              <a:xfrm>
                <a:off x="2303476" y="4016569"/>
                <a:ext cx="352425" cy="342900"/>
              </a:xfrm>
              <a:prstGeom prst="ellipse">
                <a:avLst/>
              </a:prstGeom>
              <a:blipFill>
                <a:blip r:embed="rId6"/>
                <a:stretch>
                  <a:fillRect l="-13333" b="-3333"/>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96B984DA-5F77-AF4B-AFE5-31E5B296EE21}"/>
              </a:ext>
            </a:extLst>
          </p:cNvPr>
          <p:cNvSpPr txBox="1"/>
          <p:nvPr/>
        </p:nvSpPr>
        <p:spPr>
          <a:xfrm>
            <a:off x="915527" y="4483294"/>
            <a:ext cx="357790" cy="300082"/>
          </a:xfrm>
          <a:prstGeom prst="rect">
            <a:avLst/>
          </a:prstGeom>
          <a:noFill/>
        </p:spPr>
        <p:txBody>
          <a:bodyPr wrap="none" rtlCol="0">
            <a:spAutoFit/>
          </a:bodyPr>
          <a:lstStyle/>
          <a:p>
            <a:r>
              <a:rPr kumimoji="1" lang="zh-CN" altLang="en-US" sz="1350" dirty="0"/>
              <a:t>张</a:t>
            </a:r>
          </a:p>
        </p:txBody>
      </p:sp>
      <p:sp>
        <p:nvSpPr>
          <p:cNvPr id="9" name="文本框 8">
            <a:extLst>
              <a:ext uri="{FF2B5EF4-FFF2-40B4-BE49-F238E27FC236}">
                <a16:creationId xmlns:a16="http://schemas.microsoft.com/office/drawing/2014/main" id="{95DC0DFE-A45C-DB4D-ADEF-FE52BCC6D59A}"/>
              </a:ext>
            </a:extLst>
          </p:cNvPr>
          <p:cNvSpPr txBox="1"/>
          <p:nvPr/>
        </p:nvSpPr>
        <p:spPr>
          <a:xfrm>
            <a:off x="1648952" y="4483294"/>
            <a:ext cx="357790" cy="300082"/>
          </a:xfrm>
          <a:prstGeom prst="rect">
            <a:avLst/>
          </a:prstGeom>
          <a:noFill/>
        </p:spPr>
        <p:txBody>
          <a:bodyPr wrap="none" rtlCol="0">
            <a:spAutoFit/>
          </a:bodyPr>
          <a:lstStyle/>
          <a:p>
            <a:r>
              <a:rPr kumimoji="1" lang="zh-CN" altLang="en-US" sz="1350" dirty="0"/>
              <a:t>国</a:t>
            </a:r>
          </a:p>
        </p:txBody>
      </p:sp>
      <p:sp>
        <p:nvSpPr>
          <p:cNvPr id="10" name="文本框 9">
            <a:extLst>
              <a:ext uri="{FF2B5EF4-FFF2-40B4-BE49-F238E27FC236}">
                <a16:creationId xmlns:a16="http://schemas.microsoft.com/office/drawing/2014/main" id="{E2F3FB6C-8647-C246-BCAB-152D6740EB24}"/>
              </a:ext>
            </a:extLst>
          </p:cNvPr>
          <p:cNvSpPr txBox="1"/>
          <p:nvPr/>
        </p:nvSpPr>
        <p:spPr>
          <a:xfrm>
            <a:off x="2344277" y="4507493"/>
            <a:ext cx="357790" cy="300082"/>
          </a:xfrm>
          <a:prstGeom prst="rect">
            <a:avLst/>
          </a:prstGeom>
          <a:noFill/>
        </p:spPr>
        <p:txBody>
          <a:bodyPr wrap="none" rtlCol="0">
            <a:spAutoFit/>
          </a:bodyPr>
          <a:lstStyle/>
          <a:p>
            <a:r>
              <a:rPr kumimoji="1" lang="zh-CN" altLang="en-US" sz="1350" dirty="0"/>
              <a:t>立</a:t>
            </a:r>
          </a:p>
        </p:txBody>
      </p:sp>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8A13B27A-A600-9B4C-8A43-30AFEC5F1F5E}"/>
                  </a:ext>
                </a:extLst>
              </p:cNvPr>
              <p:cNvSpPr/>
              <p:nvPr/>
            </p:nvSpPr>
            <p:spPr>
              <a:xfrm>
                <a:off x="2998801"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4</m:t>
                          </m:r>
                        </m:sub>
                      </m:sSub>
                    </m:oMath>
                  </m:oMathPara>
                </a14:m>
                <a:endParaRPr kumimoji="1" lang="zh-CN" altLang="en-US" sz="1350" dirty="0"/>
              </a:p>
            </p:txBody>
          </p:sp>
        </mc:Choice>
        <mc:Fallback xmlns="">
          <p:sp>
            <p:nvSpPr>
              <p:cNvPr id="11" name="椭圆 10">
                <a:extLst>
                  <a:ext uri="{FF2B5EF4-FFF2-40B4-BE49-F238E27FC236}">
                    <a16:creationId xmlns:a16="http://schemas.microsoft.com/office/drawing/2014/main" id="{8A13B27A-A600-9B4C-8A43-30AFEC5F1F5E}"/>
                  </a:ext>
                </a:extLst>
              </p:cNvPr>
              <p:cNvSpPr>
                <a:spLocks noRot="1" noChangeAspect="1" noMove="1" noResize="1" noEditPoints="1" noAdjustHandles="1" noChangeArrowheads="1" noChangeShapeType="1" noTextEdit="1"/>
              </p:cNvSpPr>
              <p:nvPr/>
            </p:nvSpPr>
            <p:spPr>
              <a:xfrm>
                <a:off x="2998801" y="4016569"/>
                <a:ext cx="352425" cy="342900"/>
              </a:xfrm>
              <a:prstGeom prst="ellipse">
                <a:avLst/>
              </a:prstGeom>
              <a:blipFill>
                <a:blip r:embed="rId7"/>
                <a:stretch>
                  <a:fillRect l="-9677" b="-3333"/>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FF6A7141-DFA3-8D40-AA2E-BEDBF00B986F}"/>
              </a:ext>
            </a:extLst>
          </p:cNvPr>
          <p:cNvSpPr txBox="1"/>
          <p:nvPr/>
        </p:nvSpPr>
        <p:spPr>
          <a:xfrm>
            <a:off x="3039602" y="4507493"/>
            <a:ext cx="357790" cy="300082"/>
          </a:xfrm>
          <a:prstGeom prst="rect">
            <a:avLst/>
          </a:prstGeom>
          <a:noFill/>
        </p:spPr>
        <p:txBody>
          <a:bodyPr wrap="none" rtlCol="0">
            <a:spAutoFit/>
          </a:bodyPr>
          <a:lstStyle/>
          <a:p>
            <a:r>
              <a:rPr kumimoji="1" lang="zh-CN" altLang="en-US" sz="1350" dirty="0"/>
              <a:t>蒋</a:t>
            </a:r>
          </a:p>
        </p:txBody>
      </p:sp>
      <mc:AlternateContent xmlns:mc="http://schemas.openxmlformats.org/markup-compatibility/2006" xmlns:a14="http://schemas.microsoft.com/office/drawing/2010/main">
        <mc:Choice Requires="a14">
          <p:sp>
            <p:nvSpPr>
              <p:cNvPr id="13" name="椭圆 12">
                <a:extLst>
                  <a:ext uri="{FF2B5EF4-FFF2-40B4-BE49-F238E27FC236}">
                    <a16:creationId xmlns:a16="http://schemas.microsoft.com/office/drawing/2014/main" id="{91966252-DD1D-9A4E-AD27-8E401C466B21}"/>
                  </a:ext>
                </a:extLst>
              </p:cNvPr>
              <p:cNvSpPr/>
              <p:nvPr/>
            </p:nvSpPr>
            <p:spPr>
              <a:xfrm>
                <a:off x="3773028"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5</m:t>
                          </m:r>
                        </m:sub>
                      </m:sSub>
                    </m:oMath>
                  </m:oMathPara>
                </a14:m>
                <a:endParaRPr kumimoji="1" lang="zh-CN" altLang="en-US" sz="1350" dirty="0"/>
              </a:p>
            </p:txBody>
          </p:sp>
        </mc:Choice>
        <mc:Fallback xmlns="">
          <p:sp>
            <p:nvSpPr>
              <p:cNvPr id="13" name="椭圆 12">
                <a:extLst>
                  <a:ext uri="{FF2B5EF4-FFF2-40B4-BE49-F238E27FC236}">
                    <a16:creationId xmlns:a16="http://schemas.microsoft.com/office/drawing/2014/main" id="{91966252-DD1D-9A4E-AD27-8E401C466B21}"/>
                  </a:ext>
                </a:extLst>
              </p:cNvPr>
              <p:cNvSpPr>
                <a:spLocks noRot="1" noChangeAspect="1" noMove="1" noResize="1" noEditPoints="1" noAdjustHandles="1" noChangeArrowheads="1" noChangeShapeType="1" noTextEdit="1"/>
              </p:cNvSpPr>
              <p:nvPr/>
            </p:nvSpPr>
            <p:spPr>
              <a:xfrm>
                <a:off x="3773028" y="4016569"/>
                <a:ext cx="352425" cy="342900"/>
              </a:xfrm>
              <a:prstGeom prst="ellipse">
                <a:avLst/>
              </a:prstGeom>
              <a:blipFill>
                <a:blip r:embed="rId8"/>
                <a:stretch>
                  <a:fillRect l="-9677" b="-3333"/>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26F2275C-E7A2-D74C-9FA4-11E8E623AD35}"/>
              </a:ext>
            </a:extLst>
          </p:cNvPr>
          <p:cNvSpPr txBox="1"/>
          <p:nvPr/>
        </p:nvSpPr>
        <p:spPr>
          <a:xfrm>
            <a:off x="3813829" y="4507493"/>
            <a:ext cx="357790" cy="300082"/>
          </a:xfrm>
          <a:prstGeom prst="rect">
            <a:avLst/>
          </a:prstGeom>
          <a:noFill/>
        </p:spPr>
        <p:txBody>
          <a:bodyPr wrap="none" rtlCol="0">
            <a:spAutoFit/>
          </a:bodyPr>
          <a:lstStyle/>
          <a:p>
            <a:r>
              <a:rPr kumimoji="1" lang="zh-CN" altLang="en-US" sz="1350" dirty="0"/>
              <a:t>雯</a:t>
            </a:r>
          </a:p>
        </p:txBody>
      </p:sp>
      <mc:AlternateContent xmlns:mc="http://schemas.openxmlformats.org/markup-compatibility/2006" xmlns:a14="http://schemas.microsoft.com/office/drawing/2010/main">
        <mc:Choice Requires="a14">
          <p:sp>
            <p:nvSpPr>
              <p:cNvPr id="15" name="椭圆 14">
                <a:extLst>
                  <a:ext uri="{FF2B5EF4-FFF2-40B4-BE49-F238E27FC236}">
                    <a16:creationId xmlns:a16="http://schemas.microsoft.com/office/drawing/2014/main" id="{CE17BF76-C074-9848-8803-E30CDD0D2712}"/>
                  </a:ext>
                </a:extLst>
              </p:cNvPr>
              <p:cNvSpPr/>
              <p:nvPr/>
            </p:nvSpPr>
            <p:spPr>
              <a:xfrm>
                <a:off x="4547254"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6</m:t>
                          </m:r>
                        </m:sub>
                      </m:sSub>
                    </m:oMath>
                  </m:oMathPara>
                </a14:m>
                <a:endParaRPr kumimoji="1" lang="zh-CN" altLang="en-US" sz="1350" dirty="0"/>
              </a:p>
            </p:txBody>
          </p:sp>
        </mc:Choice>
        <mc:Fallback xmlns="">
          <p:sp>
            <p:nvSpPr>
              <p:cNvPr id="15" name="椭圆 14">
                <a:extLst>
                  <a:ext uri="{FF2B5EF4-FFF2-40B4-BE49-F238E27FC236}">
                    <a16:creationId xmlns:a16="http://schemas.microsoft.com/office/drawing/2014/main" id="{CE17BF76-C074-9848-8803-E30CDD0D2712}"/>
                  </a:ext>
                </a:extLst>
              </p:cNvPr>
              <p:cNvSpPr>
                <a:spLocks noRot="1" noChangeAspect="1" noMove="1" noResize="1" noEditPoints="1" noAdjustHandles="1" noChangeArrowheads="1" noChangeShapeType="1" noTextEdit="1"/>
              </p:cNvSpPr>
              <p:nvPr/>
            </p:nvSpPr>
            <p:spPr>
              <a:xfrm>
                <a:off x="4547254" y="4016569"/>
                <a:ext cx="352425" cy="342900"/>
              </a:xfrm>
              <a:prstGeom prst="ellipse">
                <a:avLst/>
              </a:prstGeom>
              <a:blipFill>
                <a:blip r:embed="rId9"/>
                <a:stretch>
                  <a:fillRect l="-9677" b="-3333"/>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812DCAE5-61DE-9149-8734-A50FCDFBA080}"/>
              </a:ext>
            </a:extLst>
          </p:cNvPr>
          <p:cNvSpPr txBox="1"/>
          <p:nvPr/>
        </p:nvSpPr>
        <p:spPr>
          <a:xfrm>
            <a:off x="4588055" y="4507493"/>
            <a:ext cx="357790" cy="300082"/>
          </a:xfrm>
          <a:prstGeom prst="rect">
            <a:avLst/>
          </a:prstGeom>
          <a:noFill/>
        </p:spPr>
        <p:txBody>
          <a:bodyPr wrap="none" rtlCol="0">
            <a:spAutoFit/>
          </a:bodyPr>
          <a:lstStyle/>
          <a:p>
            <a:r>
              <a:rPr kumimoji="1" lang="zh-CN" altLang="en-US" sz="1350" dirty="0"/>
              <a:t>丽</a:t>
            </a:r>
          </a:p>
        </p:txBody>
      </p:sp>
      <mc:AlternateContent xmlns:mc="http://schemas.openxmlformats.org/markup-compatibility/2006" xmlns:a14="http://schemas.microsoft.com/office/drawing/2010/main">
        <mc:Choice Requires="a14">
          <p:sp>
            <p:nvSpPr>
              <p:cNvPr id="17" name="椭圆 16">
                <a:extLst>
                  <a:ext uri="{FF2B5EF4-FFF2-40B4-BE49-F238E27FC236}">
                    <a16:creationId xmlns:a16="http://schemas.microsoft.com/office/drawing/2014/main" id="{C3F8A305-499A-4147-9E9F-9E140AAFA935}"/>
                  </a:ext>
                </a:extLst>
              </p:cNvPr>
              <p:cNvSpPr/>
              <p:nvPr/>
            </p:nvSpPr>
            <p:spPr>
              <a:xfrm>
                <a:off x="5362282"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7</m:t>
                          </m:r>
                        </m:sub>
                      </m:sSub>
                    </m:oMath>
                  </m:oMathPara>
                </a14:m>
                <a:endParaRPr kumimoji="1" lang="zh-CN" altLang="en-US" sz="1350" dirty="0"/>
              </a:p>
            </p:txBody>
          </p:sp>
        </mc:Choice>
        <mc:Fallback xmlns="">
          <p:sp>
            <p:nvSpPr>
              <p:cNvPr id="17" name="椭圆 16">
                <a:extLst>
                  <a:ext uri="{FF2B5EF4-FFF2-40B4-BE49-F238E27FC236}">
                    <a16:creationId xmlns:a16="http://schemas.microsoft.com/office/drawing/2014/main" id="{C3F8A305-499A-4147-9E9F-9E140AAFA935}"/>
                  </a:ext>
                </a:extLst>
              </p:cNvPr>
              <p:cNvSpPr>
                <a:spLocks noRot="1" noChangeAspect="1" noMove="1" noResize="1" noEditPoints="1" noAdjustHandles="1" noChangeArrowheads="1" noChangeShapeType="1" noTextEdit="1"/>
              </p:cNvSpPr>
              <p:nvPr/>
            </p:nvSpPr>
            <p:spPr>
              <a:xfrm>
                <a:off x="5362282" y="4016569"/>
                <a:ext cx="352425" cy="342900"/>
              </a:xfrm>
              <a:prstGeom prst="ellipse">
                <a:avLst/>
              </a:prstGeom>
              <a:blipFill>
                <a:blip r:embed="rId10"/>
                <a:stretch>
                  <a:fillRect l="-9677" b="-3333"/>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624CC192-78CD-D346-B4AA-5630B54A04C4}"/>
              </a:ext>
            </a:extLst>
          </p:cNvPr>
          <p:cNvSpPr txBox="1"/>
          <p:nvPr/>
        </p:nvSpPr>
        <p:spPr>
          <a:xfrm>
            <a:off x="5403083" y="4507493"/>
            <a:ext cx="357790" cy="300082"/>
          </a:xfrm>
          <a:prstGeom prst="rect">
            <a:avLst/>
          </a:prstGeom>
          <a:noFill/>
        </p:spPr>
        <p:txBody>
          <a:bodyPr wrap="none" rtlCol="0">
            <a:spAutoFit/>
          </a:bodyPr>
          <a:lstStyle/>
          <a:p>
            <a:r>
              <a:rPr kumimoji="1" lang="zh-CN" altLang="en-US" sz="1350" dirty="0"/>
              <a:t>，</a:t>
            </a:r>
          </a:p>
        </p:txBody>
      </p:sp>
      <mc:AlternateContent xmlns:mc="http://schemas.openxmlformats.org/markup-compatibility/2006" xmlns:a14="http://schemas.microsoft.com/office/drawing/2010/main">
        <mc:Choice Requires="a14">
          <p:sp>
            <p:nvSpPr>
              <p:cNvPr id="19" name="椭圆 18">
                <a:extLst>
                  <a:ext uri="{FF2B5EF4-FFF2-40B4-BE49-F238E27FC236}">
                    <a16:creationId xmlns:a16="http://schemas.microsoft.com/office/drawing/2014/main" id="{3CFEAEA2-B556-C245-BE9C-4C4E3826A823}"/>
                  </a:ext>
                </a:extLst>
              </p:cNvPr>
              <p:cNvSpPr/>
              <p:nvPr/>
            </p:nvSpPr>
            <p:spPr>
              <a:xfrm>
                <a:off x="6177310"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8</m:t>
                          </m:r>
                        </m:sub>
                      </m:sSub>
                    </m:oMath>
                  </m:oMathPara>
                </a14:m>
                <a:endParaRPr kumimoji="1" lang="zh-CN" altLang="en-US" sz="1350" dirty="0"/>
              </a:p>
            </p:txBody>
          </p:sp>
        </mc:Choice>
        <mc:Fallback xmlns="">
          <p:sp>
            <p:nvSpPr>
              <p:cNvPr id="19" name="椭圆 18">
                <a:extLst>
                  <a:ext uri="{FF2B5EF4-FFF2-40B4-BE49-F238E27FC236}">
                    <a16:creationId xmlns:a16="http://schemas.microsoft.com/office/drawing/2014/main" id="{3CFEAEA2-B556-C245-BE9C-4C4E3826A823}"/>
                  </a:ext>
                </a:extLst>
              </p:cNvPr>
              <p:cNvSpPr>
                <a:spLocks noRot="1" noChangeAspect="1" noMove="1" noResize="1" noEditPoints="1" noAdjustHandles="1" noChangeArrowheads="1" noChangeShapeType="1" noTextEdit="1"/>
              </p:cNvSpPr>
              <p:nvPr/>
            </p:nvSpPr>
            <p:spPr>
              <a:xfrm>
                <a:off x="6177310" y="4016569"/>
                <a:ext cx="352425" cy="342900"/>
              </a:xfrm>
              <a:prstGeom prst="ellipse">
                <a:avLst/>
              </a:prstGeom>
              <a:blipFill>
                <a:blip r:embed="rId11"/>
                <a:stretch>
                  <a:fillRect l="-9677" b="-3333"/>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19E8D6D0-36A7-6645-80BD-F9B6AACE28F6}"/>
              </a:ext>
            </a:extLst>
          </p:cNvPr>
          <p:cNvSpPr txBox="1"/>
          <p:nvPr/>
        </p:nvSpPr>
        <p:spPr>
          <a:xfrm>
            <a:off x="6218111" y="4507493"/>
            <a:ext cx="357790" cy="300082"/>
          </a:xfrm>
          <a:prstGeom prst="rect">
            <a:avLst/>
          </a:prstGeom>
          <a:noFill/>
        </p:spPr>
        <p:txBody>
          <a:bodyPr wrap="none" rtlCol="0">
            <a:spAutoFit/>
          </a:bodyPr>
          <a:lstStyle/>
          <a:p>
            <a:r>
              <a:rPr kumimoji="1" lang="zh-CN" altLang="en-US" sz="1350" dirty="0"/>
              <a:t>戏</a:t>
            </a:r>
          </a:p>
        </p:txBody>
      </p:sp>
      <mc:AlternateContent xmlns:mc="http://schemas.openxmlformats.org/markup-compatibility/2006" xmlns:a14="http://schemas.microsoft.com/office/drawing/2010/main">
        <mc:Choice Requires="a14">
          <p:sp>
            <p:nvSpPr>
              <p:cNvPr id="21" name="椭圆 20">
                <a:extLst>
                  <a:ext uri="{FF2B5EF4-FFF2-40B4-BE49-F238E27FC236}">
                    <a16:creationId xmlns:a16="http://schemas.microsoft.com/office/drawing/2014/main" id="{426AE662-55BE-0644-8C2B-81D9F8A54567}"/>
                  </a:ext>
                </a:extLst>
              </p:cNvPr>
              <p:cNvSpPr/>
              <p:nvPr/>
            </p:nvSpPr>
            <p:spPr>
              <a:xfrm>
                <a:off x="6856927"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9</m:t>
                          </m:r>
                        </m:sub>
                      </m:sSub>
                    </m:oMath>
                  </m:oMathPara>
                </a14:m>
                <a:endParaRPr kumimoji="1" lang="zh-CN" altLang="en-US" sz="1350" dirty="0"/>
              </a:p>
            </p:txBody>
          </p:sp>
        </mc:Choice>
        <mc:Fallback xmlns="">
          <p:sp>
            <p:nvSpPr>
              <p:cNvPr id="21" name="椭圆 20">
                <a:extLst>
                  <a:ext uri="{FF2B5EF4-FFF2-40B4-BE49-F238E27FC236}">
                    <a16:creationId xmlns:a16="http://schemas.microsoft.com/office/drawing/2014/main" id="{426AE662-55BE-0644-8C2B-81D9F8A54567}"/>
                  </a:ext>
                </a:extLst>
              </p:cNvPr>
              <p:cNvSpPr>
                <a:spLocks noRot="1" noChangeAspect="1" noMove="1" noResize="1" noEditPoints="1" noAdjustHandles="1" noChangeArrowheads="1" noChangeShapeType="1" noTextEdit="1"/>
              </p:cNvSpPr>
              <p:nvPr/>
            </p:nvSpPr>
            <p:spPr>
              <a:xfrm>
                <a:off x="6856927" y="4016569"/>
                <a:ext cx="352425" cy="342900"/>
              </a:xfrm>
              <a:prstGeom prst="ellipse">
                <a:avLst/>
              </a:prstGeom>
              <a:blipFill>
                <a:blip r:embed="rId12"/>
                <a:stretch>
                  <a:fillRect l="-9677" b="-3333"/>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086CE5B2-589B-514B-A35F-4EAA3F74985C}"/>
              </a:ext>
            </a:extLst>
          </p:cNvPr>
          <p:cNvSpPr txBox="1"/>
          <p:nvPr/>
        </p:nvSpPr>
        <p:spPr>
          <a:xfrm>
            <a:off x="6897728" y="4507493"/>
            <a:ext cx="357790" cy="300082"/>
          </a:xfrm>
          <a:prstGeom prst="rect">
            <a:avLst/>
          </a:prstGeom>
          <a:noFill/>
        </p:spPr>
        <p:txBody>
          <a:bodyPr wrap="none" rtlCol="0">
            <a:spAutoFit/>
          </a:bodyPr>
          <a:lstStyle/>
          <a:p>
            <a:r>
              <a:rPr kumimoji="1" lang="zh-CN" altLang="en-US" sz="1350" dirty="0"/>
              <a:t>里</a:t>
            </a:r>
          </a:p>
        </p:txBody>
      </p:sp>
      <mc:AlternateContent xmlns:mc="http://schemas.openxmlformats.org/markup-compatibility/2006" xmlns:a14="http://schemas.microsoft.com/office/drawing/2010/main">
        <mc:Choice Requires="a14">
          <p:sp>
            <p:nvSpPr>
              <p:cNvPr id="23" name="椭圆 22">
                <a:extLst>
                  <a:ext uri="{FF2B5EF4-FFF2-40B4-BE49-F238E27FC236}">
                    <a16:creationId xmlns:a16="http://schemas.microsoft.com/office/drawing/2014/main" id="{DC8557B8-C8C3-A545-9CC9-0B85E0F0F81B}"/>
                  </a:ext>
                </a:extLst>
              </p:cNvPr>
              <p:cNvSpPr/>
              <p:nvPr/>
            </p:nvSpPr>
            <p:spPr>
              <a:xfrm>
                <a:off x="7572764"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10</m:t>
                          </m:r>
                        </m:sub>
                      </m:sSub>
                    </m:oMath>
                  </m:oMathPara>
                </a14:m>
                <a:endParaRPr kumimoji="1" lang="zh-CN" altLang="en-US" sz="1350" dirty="0"/>
              </a:p>
            </p:txBody>
          </p:sp>
        </mc:Choice>
        <mc:Fallback xmlns="">
          <p:sp>
            <p:nvSpPr>
              <p:cNvPr id="23" name="椭圆 22">
                <a:extLst>
                  <a:ext uri="{FF2B5EF4-FFF2-40B4-BE49-F238E27FC236}">
                    <a16:creationId xmlns:a16="http://schemas.microsoft.com/office/drawing/2014/main" id="{DC8557B8-C8C3-A545-9CC9-0B85E0F0F81B}"/>
                  </a:ext>
                </a:extLst>
              </p:cNvPr>
              <p:cNvSpPr>
                <a:spLocks noRot="1" noChangeAspect="1" noMove="1" noResize="1" noEditPoints="1" noAdjustHandles="1" noChangeArrowheads="1" noChangeShapeType="1" noTextEdit="1"/>
              </p:cNvSpPr>
              <p:nvPr/>
            </p:nvSpPr>
            <p:spPr>
              <a:xfrm>
                <a:off x="7572764" y="4016569"/>
                <a:ext cx="352425" cy="342900"/>
              </a:xfrm>
              <a:prstGeom prst="ellipse">
                <a:avLst/>
              </a:prstGeom>
              <a:blipFill>
                <a:blip r:embed="rId13"/>
                <a:stretch>
                  <a:fillRect l="-19355" b="-333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919A87FF-A423-7846-B013-2918BD2EF693}"/>
              </a:ext>
            </a:extLst>
          </p:cNvPr>
          <p:cNvSpPr txBox="1"/>
          <p:nvPr/>
        </p:nvSpPr>
        <p:spPr>
          <a:xfrm>
            <a:off x="7613565" y="4507493"/>
            <a:ext cx="357790" cy="300082"/>
          </a:xfrm>
          <a:prstGeom prst="rect">
            <a:avLst/>
          </a:prstGeom>
          <a:noFill/>
        </p:spPr>
        <p:txBody>
          <a:bodyPr wrap="none" rtlCol="0">
            <a:spAutoFit/>
          </a:bodyPr>
          <a:lstStyle/>
          <a:p>
            <a:r>
              <a:rPr kumimoji="1" lang="zh-CN" altLang="en-US" sz="1350" dirty="0"/>
              <a:t>戏</a:t>
            </a:r>
          </a:p>
        </p:txBody>
      </p:sp>
      <p:sp>
        <p:nvSpPr>
          <p:cNvPr id="25" name="矩形 24">
            <a:extLst>
              <a:ext uri="{FF2B5EF4-FFF2-40B4-BE49-F238E27FC236}">
                <a16:creationId xmlns:a16="http://schemas.microsoft.com/office/drawing/2014/main" id="{66FE4644-BCEA-864A-9709-0637B2B2F1A5}"/>
              </a:ext>
            </a:extLst>
          </p:cNvPr>
          <p:cNvSpPr/>
          <p:nvPr/>
        </p:nvSpPr>
        <p:spPr>
          <a:xfrm>
            <a:off x="884251" y="3197419"/>
            <a:ext cx="7040938" cy="50482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b="1" dirty="0">
                <a:solidFill>
                  <a:schemeClr val="tx1"/>
                </a:solidFill>
              </a:rPr>
              <a:t>BERT</a:t>
            </a:r>
            <a:endParaRPr kumimoji="1" lang="zh-CN" altLang="en-US" sz="1350" b="1" dirty="0">
              <a:solidFill>
                <a:schemeClr val="tx1"/>
              </a:solidFill>
            </a:endParaRPr>
          </a:p>
        </p:txBody>
      </p:sp>
      <mc:AlternateContent xmlns:mc="http://schemas.openxmlformats.org/markup-compatibility/2006" xmlns:a14="http://schemas.microsoft.com/office/drawing/2010/main">
        <mc:Choice Requires="a14">
          <p:sp>
            <p:nvSpPr>
              <p:cNvPr id="26" name="椭圆 25">
                <a:extLst>
                  <a:ext uri="{FF2B5EF4-FFF2-40B4-BE49-F238E27FC236}">
                    <a16:creationId xmlns:a16="http://schemas.microsoft.com/office/drawing/2014/main" id="{CB366B74-C43E-AB45-996F-1A1800B3B715}"/>
                  </a:ext>
                </a:extLst>
              </p:cNvPr>
              <p:cNvSpPr/>
              <p:nvPr/>
            </p:nvSpPr>
            <p:spPr>
              <a:xfrm>
                <a:off x="884251"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1</m:t>
                          </m:r>
                        </m:sub>
                      </m:sSub>
                    </m:oMath>
                  </m:oMathPara>
                </a14:m>
                <a:endParaRPr kumimoji="1" lang="zh-CN" altLang="en-US" sz="1350" dirty="0">
                  <a:solidFill>
                    <a:schemeClr val="tx1"/>
                  </a:solidFill>
                </a:endParaRPr>
              </a:p>
            </p:txBody>
          </p:sp>
        </mc:Choice>
        <mc:Fallback xmlns="">
          <p:sp>
            <p:nvSpPr>
              <p:cNvPr id="26" name="椭圆 25">
                <a:extLst>
                  <a:ext uri="{FF2B5EF4-FFF2-40B4-BE49-F238E27FC236}">
                    <a16:creationId xmlns:a16="http://schemas.microsoft.com/office/drawing/2014/main" id="{CB366B74-C43E-AB45-996F-1A1800B3B715}"/>
                  </a:ext>
                </a:extLst>
              </p:cNvPr>
              <p:cNvSpPr>
                <a:spLocks noRot="1" noChangeAspect="1" noMove="1" noResize="1" noEditPoints="1" noAdjustHandles="1" noChangeArrowheads="1" noChangeShapeType="1" noTextEdit="1"/>
              </p:cNvSpPr>
              <p:nvPr/>
            </p:nvSpPr>
            <p:spPr>
              <a:xfrm>
                <a:off x="884251" y="2511619"/>
                <a:ext cx="352425" cy="342900"/>
              </a:xfrm>
              <a:prstGeom prst="ellipse">
                <a:avLst/>
              </a:prstGeom>
              <a:blipFill>
                <a:blip r:embed="rId14"/>
                <a:stretch>
                  <a:fillRect l="-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椭圆 26">
                <a:extLst>
                  <a:ext uri="{FF2B5EF4-FFF2-40B4-BE49-F238E27FC236}">
                    <a16:creationId xmlns:a16="http://schemas.microsoft.com/office/drawing/2014/main" id="{F1878E52-DEB7-3448-9040-7685099BB571}"/>
                  </a:ext>
                </a:extLst>
              </p:cNvPr>
              <p:cNvSpPr/>
              <p:nvPr/>
            </p:nvSpPr>
            <p:spPr>
              <a:xfrm>
                <a:off x="1608151"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2</m:t>
                          </m:r>
                        </m:sub>
                      </m:sSub>
                    </m:oMath>
                  </m:oMathPara>
                </a14:m>
                <a:endParaRPr kumimoji="1" lang="zh-CN" altLang="en-US" sz="1350" dirty="0">
                  <a:solidFill>
                    <a:schemeClr val="tx1"/>
                  </a:solidFill>
                </a:endParaRPr>
              </a:p>
            </p:txBody>
          </p:sp>
        </mc:Choice>
        <mc:Fallback xmlns="">
          <p:sp>
            <p:nvSpPr>
              <p:cNvPr id="27" name="椭圆 26">
                <a:extLst>
                  <a:ext uri="{FF2B5EF4-FFF2-40B4-BE49-F238E27FC236}">
                    <a16:creationId xmlns:a16="http://schemas.microsoft.com/office/drawing/2014/main" id="{F1878E52-DEB7-3448-9040-7685099BB571}"/>
                  </a:ext>
                </a:extLst>
              </p:cNvPr>
              <p:cNvSpPr>
                <a:spLocks noRot="1" noChangeAspect="1" noMove="1" noResize="1" noEditPoints="1" noAdjustHandles="1" noChangeArrowheads="1" noChangeShapeType="1" noTextEdit="1"/>
              </p:cNvSpPr>
              <p:nvPr/>
            </p:nvSpPr>
            <p:spPr>
              <a:xfrm>
                <a:off x="1608151" y="2511619"/>
                <a:ext cx="352425" cy="342900"/>
              </a:xfrm>
              <a:prstGeom prst="ellipse">
                <a:avLst/>
              </a:prstGeom>
              <a:blipFill>
                <a:blip r:embed="rId15"/>
                <a:stretch>
                  <a:fillRect l="-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椭圆 27">
                <a:extLst>
                  <a:ext uri="{FF2B5EF4-FFF2-40B4-BE49-F238E27FC236}">
                    <a16:creationId xmlns:a16="http://schemas.microsoft.com/office/drawing/2014/main" id="{4FAE5AB1-CAB0-5744-AC3E-6F1A194A88A8}"/>
                  </a:ext>
                </a:extLst>
              </p:cNvPr>
              <p:cNvSpPr/>
              <p:nvPr/>
            </p:nvSpPr>
            <p:spPr>
              <a:xfrm>
                <a:off x="2303476"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3</m:t>
                          </m:r>
                        </m:sub>
                      </m:sSub>
                    </m:oMath>
                  </m:oMathPara>
                </a14:m>
                <a:endParaRPr kumimoji="1" lang="zh-CN" altLang="en-US" sz="1350" dirty="0">
                  <a:solidFill>
                    <a:schemeClr val="tx1"/>
                  </a:solidFill>
                </a:endParaRPr>
              </a:p>
            </p:txBody>
          </p:sp>
        </mc:Choice>
        <mc:Fallback xmlns="">
          <p:sp>
            <p:nvSpPr>
              <p:cNvPr id="28" name="椭圆 27">
                <a:extLst>
                  <a:ext uri="{FF2B5EF4-FFF2-40B4-BE49-F238E27FC236}">
                    <a16:creationId xmlns:a16="http://schemas.microsoft.com/office/drawing/2014/main" id="{4FAE5AB1-CAB0-5744-AC3E-6F1A194A88A8}"/>
                  </a:ext>
                </a:extLst>
              </p:cNvPr>
              <p:cNvSpPr>
                <a:spLocks noRot="1" noChangeAspect="1" noMove="1" noResize="1" noEditPoints="1" noAdjustHandles="1" noChangeArrowheads="1" noChangeShapeType="1" noTextEdit="1"/>
              </p:cNvSpPr>
              <p:nvPr/>
            </p:nvSpPr>
            <p:spPr>
              <a:xfrm>
                <a:off x="2303476" y="2511619"/>
                <a:ext cx="352425" cy="342900"/>
              </a:xfrm>
              <a:prstGeom prst="ellipse">
                <a:avLst/>
              </a:prstGeom>
              <a:blipFill>
                <a:blip r:embed="rId16"/>
                <a:stretch>
                  <a:fillRect l="-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椭圆 28">
                <a:extLst>
                  <a:ext uri="{FF2B5EF4-FFF2-40B4-BE49-F238E27FC236}">
                    <a16:creationId xmlns:a16="http://schemas.microsoft.com/office/drawing/2014/main" id="{0677F939-2D31-784C-981E-FA4C97459302}"/>
                  </a:ext>
                </a:extLst>
              </p:cNvPr>
              <p:cNvSpPr/>
              <p:nvPr/>
            </p:nvSpPr>
            <p:spPr>
              <a:xfrm>
                <a:off x="2998801"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4</m:t>
                          </m:r>
                        </m:sub>
                      </m:sSub>
                    </m:oMath>
                  </m:oMathPara>
                </a14:m>
                <a:endParaRPr kumimoji="1" lang="zh-CN" altLang="en-US" sz="1350" dirty="0">
                  <a:solidFill>
                    <a:schemeClr val="tx1"/>
                  </a:solidFill>
                </a:endParaRPr>
              </a:p>
            </p:txBody>
          </p:sp>
        </mc:Choice>
        <mc:Fallback xmlns="">
          <p:sp>
            <p:nvSpPr>
              <p:cNvPr id="29" name="椭圆 28">
                <a:extLst>
                  <a:ext uri="{FF2B5EF4-FFF2-40B4-BE49-F238E27FC236}">
                    <a16:creationId xmlns:a16="http://schemas.microsoft.com/office/drawing/2014/main" id="{0677F939-2D31-784C-981E-FA4C97459302}"/>
                  </a:ext>
                </a:extLst>
              </p:cNvPr>
              <p:cNvSpPr>
                <a:spLocks noRot="1" noChangeAspect="1" noMove="1" noResize="1" noEditPoints="1" noAdjustHandles="1" noChangeArrowheads="1" noChangeShapeType="1" noTextEdit="1"/>
              </p:cNvSpPr>
              <p:nvPr/>
            </p:nvSpPr>
            <p:spPr>
              <a:xfrm>
                <a:off x="2998801" y="2511619"/>
                <a:ext cx="352425" cy="342900"/>
              </a:xfrm>
              <a:prstGeom prst="ellipse">
                <a:avLst/>
              </a:prstGeom>
              <a:blipFill>
                <a:blip r:embed="rId17"/>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椭圆 29">
                <a:extLst>
                  <a:ext uri="{FF2B5EF4-FFF2-40B4-BE49-F238E27FC236}">
                    <a16:creationId xmlns:a16="http://schemas.microsoft.com/office/drawing/2014/main" id="{AD817691-0BB6-8444-AFE2-1D134098E0FB}"/>
                  </a:ext>
                </a:extLst>
              </p:cNvPr>
              <p:cNvSpPr/>
              <p:nvPr/>
            </p:nvSpPr>
            <p:spPr>
              <a:xfrm>
                <a:off x="3773028"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5</m:t>
                          </m:r>
                        </m:sub>
                      </m:sSub>
                    </m:oMath>
                  </m:oMathPara>
                </a14:m>
                <a:endParaRPr kumimoji="1" lang="zh-CN" altLang="en-US" sz="1350" dirty="0">
                  <a:solidFill>
                    <a:schemeClr val="tx1"/>
                  </a:solidFill>
                </a:endParaRPr>
              </a:p>
            </p:txBody>
          </p:sp>
        </mc:Choice>
        <mc:Fallback xmlns="">
          <p:sp>
            <p:nvSpPr>
              <p:cNvPr id="30" name="椭圆 29">
                <a:extLst>
                  <a:ext uri="{FF2B5EF4-FFF2-40B4-BE49-F238E27FC236}">
                    <a16:creationId xmlns:a16="http://schemas.microsoft.com/office/drawing/2014/main" id="{AD817691-0BB6-8444-AFE2-1D134098E0FB}"/>
                  </a:ext>
                </a:extLst>
              </p:cNvPr>
              <p:cNvSpPr>
                <a:spLocks noRot="1" noChangeAspect="1" noMove="1" noResize="1" noEditPoints="1" noAdjustHandles="1" noChangeArrowheads="1" noChangeShapeType="1" noTextEdit="1"/>
              </p:cNvSpPr>
              <p:nvPr/>
            </p:nvSpPr>
            <p:spPr>
              <a:xfrm>
                <a:off x="3773028" y="2511619"/>
                <a:ext cx="352425" cy="342900"/>
              </a:xfrm>
              <a:prstGeom prst="ellipse">
                <a:avLst/>
              </a:prstGeom>
              <a:blipFill>
                <a:blip r:embed="rId18"/>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椭圆 30">
                <a:extLst>
                  <a:ext uri="{FF2B5EF4-FFF2-40B4-BE49-F238E27FC236}">
                    <a16:creationId xmlns:a16="http://schemas.microsoft.com/office/drawing/2014/main" id="{D8F6D6B9-41EE-8E4F-AF41-85DBD995EA8B}"/>
                  </a:ext>
                </a:extLst>
              </p:cNvPr>
              <p:cNvSpPr/>
              <p:nvPr/>
            </p:nvSpPr>
            <p:spPr>
              <a:xfrm>
                <a:off x="4547254"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6</m:t>
                          </m:r>
                        </m:sub>
                      </m:sSub>
                    </m:oMath>
                  </m:oMathPara>
                </a14:m>
                <a:endParaRPr kumimoji="1" lang="zh-CN" altLang="en-US" sz="1350" dirty="0">
                  <a:solidFill>
                    <a:schemeClr val="tx1"/>
                  </a:solidFill>
                </a:endParaRPr>
              </a:p>
            </p:txBody>
          </p:sp>
        </mc:Choice>
        <mc:Fallback xmlns="">
          <p:sp>
            <p:nvSpPr>
              <p:cNvPr id="31" name="椭圆 30">
                <a:extLst>
                  <a:ext uri="{FF2B5EF4-FFF2-40B4-BE49-F238E27FC236}">
                    <a16:creationId xmlns:a16="http://schemas.microsoft.com/office/drawing/2014/main" id="{D8F6D6B9-41EE-8E4F-AF41-85DBD995EA8B}"/>
                  </a:ext>
                </a:extLst>
              </p:cNvPr>
              <p:cNvSpPr>
                <a:spLocks noRot="1" noChangeAspect="1" noMove="1" noResize="1" noEditPoints="1" noAdjustHandles="1" noChangeArrowheads="1" noChangeShapeType="1" noTextEdit="1"/>
              </p:cNvSpPr>
              <p:nvPr/>
            </p:nvSpPr>
            <p:spPr>
              <a:xfrm>
                <a:off x="4547254" y="2511619"/>
                <a:ext cx="352425" cy="342900"/>
              </a:xfrm>
              <a:prstGeom prst="ellipse">
                <a:avLst/>
              </a:prstGeom>
              <a:blipFill>
                <a:blip r:embed="rId19"/>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椭圆 31">
                <a:extLst>
                  <a:ext uri="{FF2B5EF4-FFF2-40B4-BE49-F238E27FC236}">
                    <a16:creationId xmlns:a16="http://schemas.microsoft.com/office/drawing/2014/main" id="{237B972C-2F15-224D-BDAF-5A4716B8BD4C}"/>
                  </a:ext>
                </a:extLst>
              </p:cNvPr>
              <p:cNvSpPr/>
              <p:nvPr/>
            </p:nvSpPr>
            <p:spPr>
              <a:xfrm>
                <a:off x="5362282"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7</m:t>
                          </m:r>
                        </m:sub>
                      </m:sSub>
                    </m:oMath>
                  </m:oMathPara>
                </a14:m>
                <a:endParaRPr kumimoji="1" lang="zh-CN" altLang="en-US" sz="1350" dirty="0">
                  <a:solidFill>
                    <a:schemeClr val="tx1"/>
                  </a:solidFill>
                </a:endParaRPr>
              </a:p>
            </p:txBody>
          </p:sp>
        </mc:Choice>
        <mc:Fallback xmlns="">
          <p:sp>
            <p:nvSpPr>
              <p:cNvPr id="32" name="椭圆 31">
                <a:extLst>
                  <a:ext uri="{FF2B5EF4-FFF2-40B4-BE49-F238E27FC236}">
                    <a16:creationId xmlns:a16="http://schemas.microsoft.com/office/drawing/2014/main" id="{237B972C-2F15-224D-BDAF-5A4716B8BD4C}"/>
                  </a:ext>
                </a:extLst>
              </p:cNvPr>
              <p:cNvSpPr>
                <a:spLocks noRot="1" noChangeAspect="1" noMove="1" noResize="1" noEditPoints="1" noAdjustHandles="1" noChangeArrowheads="1" noChangeShapeType="1" noTextEdit="1"/>
              </p:cNvSpPr>
              <p:nvPr/>
            </p:nvSpPr>
            <p:spPr>
              <a:xfrm>
                <a:off x="5362282" y="2511619"/>
                <a:ext cx="352425" cy="342900"/>
              </a:xfrm>
              <a:prstGeom prst="ellipse">
                <a:avLst/>
              </a:prstGeom>
              <a:blipFill>
                <a:blip r:embed="rId20"/>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椭圆 32">
                <a:extLst>
                  <a:ext uri="{FF2B5EF4-FFF2-40B4-BE49-F238E27FC236}">
                    <a16:creationId xmlns:a16="http://schemas.microsoft.com/office/drawing/2014/main" id="{D6F36F07-1E6A-D34B-9196-06A27AF2FCB3}"/>
                  </a:ext>
                </a:extLst>
              </p:cNvPr>
              <p:cNvSpPr/>
              <p:nvPr/>
            </p:nvSpPr>
            <p:spPr>
              <a:xfrm>
                <a:off x="6177310"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8</m:t>
                          </m:r>
                        </m:sub>
                      </m:sSub>
                    </m:oMath>
                  </m:oMathPara>
                </a14:m>
                <a:endParaRPr kumimoji="1" lang="zh-CN" altLang="en-US" sz="1350" dirty="0">
                  <a:solidFill>
                    <a:schemeClr val="tx1"/>
                  </a:solidFill>
                </a:endParaRPr>
              </a:p>
            </p:txBody>
          </p:sp>
        </mc:Choice>
        <mc:Fallback xmlns="">
          <p:sp>
            <p:nvSpPr>
              <p:cNvPr id="33" name="椭圆 32">
                <a:extLst>
                  <a:ext uri="{FF2B5EF4-FFF2-40B4-BE49-F238E27FC236}">
                    <a16:creationId xmlns:a16="http://schemas.microsoft.com/office/drawing/2014/main" id="{D6F36F07-1E6A-D34B-9196-06A27AF2FCB3}"/>
                  </a:ext>
                </a:extLst>
              </p:cNvPr>
              <p:cNvSpPr>
                <a:spLocks noRot="1" noChangeAspect="1" noMove="1" noResize="1" noEditPoints="1" noAdjustHandles="1" noChangeArrowheads="1" noChangeShapeType="1" noTextEdit="1"/>
              </p:cNvSpPr>
              <p:nvPr/>
            </p:nvSpPr>
            <p:spPr>
              <a:xfrm>
                <a:off x="6177310" y="2511619"/>
                <a:ext cx="352425" cy="342900"/>
              </a:xfrm>
              <a:prstGeom prst="ellipse">
                <a:avLst/>
              </a:prstGeom>
              <a:blipFill>
                <a:blip r:embed="rId21"/>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椭圆 33">
                <a:extLst>
                  <a:ext uri="{FF2B5EF4-FFF2-40B4-BE49-F238E27FC236}">
                    <a16:creationId xmlns:a16="http://schemas.microsoft.com/office/drawing/2014/main" id="{504008C8-4093-B547-9385-396EE17F1201}"/>
                  </a:ext>
                </a:extLst>
              </p:cNvPr>
              <p:cNvSpPr/>
              <p:nvPr/>
            </p:nvSpPr>
            <p:spPr>
              <a:xfrm>
                <a:off x="6856927"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9</m:t>
                          </m:r>
                        </m:sub>
                      </m:sSub>
                    </m:oMath>
                  </m:oMathPara>
                </a14:m>
                <a:endParaRPr kumimoji="1" lang="zh-CN" altLang="en-US" sz="1350" dirty="0">
                  <a:solidFill>
                    <a:schemeClr val="tx1"/>
                  </a:solidFill>
                </a:endParaRPr>
              </a:p>
            </p:txBody>
          </p:sp>
        </mc:Choice>
        <mc:Fallback xmlns="">
          <p:sp>
            <p:nvSpPr>
              <p:cNvPr id="34" name="椭圆 33">
                <a:extLst>
                  <a:ext uri="{FF2B5EF4-FFF2-40B4-BE49-F238E27FC236}">
                    <a16:creationId xmlns:a16="http://schemas.microsoft.com/office/drawing/2014/main" id="{504008C8-4093-B547-9385-396EE17F1201}"/>
                  </a:ext>
                </a:extLst>
              </p:cNvPr>
              <p:cNvSpPr>
                <a:spLocks noRot="1" noChangeAspect="1" noMove="1" noResize="1" noEditPoints="1" noAdjustHandles="1" noChangeArrowheads="1" noChangeShapeType="1" noTextEdit="1"/>
              </p:cNvSpPr>
              <p:nvPr/>
            </p:nvSpPr>
            <p:spPr>
              <a:xfrm>
                <a:off x="6856927" y="2511619"/>
                <a:ext cx="352425" cy="342900"/>
              </a:xfrm>
              <a:prstGeom prst="ellipse">
                <a:avLst/>
              </a:prstGeom>
              <a:blipFill>
                <a:blip r:embed="rId22"/>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椭圆 34">
                <a:extLst>
                  <a:ext uri="{FF2B5EF4-FFF2-40B4-BE49-F238E27FC236}">
                    <a16:creationId xmlns:a16="http://schemas.microsoft.com/office/drawing/2014/main" id="{B299C9B3-839A-3B47-8BA5-81B81B4B7DEB}"/>
                  </a:ext>
                </a:extLst>
              </p:cNvPr>
              <p:cNvSpPr/>
              <p:nvPr/>
            </p:nvSpPr>
            <p:spPr>
              <a:xfrm>
                <a:off x="7572764"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10</m:t>
                          </m:r>
                        </m:sub>
                      </m:sSub>
                    </m:oMath>
                  </m:oMathPara>
                </a14:m>
                <a:endParaRPr kumimoji="1" lang="zh-CN" altLang="en-US" sz="1350" dirty="0">
                  <a:solidFill>
                    <a:schemeClr val="tx1"/>
                  </a:solidFill>
                </a:endParaRPr>
              </a:p>
            </p:txBody>
          </p:sp>
        </mc:Choice>
        <mc:Fallback xmlns="">
          <p:sp>
            <p:nvSpPr>
              <p:cNvPr id="35" name="椭圆 34">
                <a:extLst>
                  <a:ext uri="{FF2B5EF4-FFF2-40B4-BE49-F238E27FC236}">
                    <a16:creationId xmlns:a16="http://schemas.microsoft.com/office/drawing/2014/main" id="{B299C9B3-839A-3B47-8BA5-81B81B4B7DEB}"/>
                  </a:ext>
                </a:extLst>
              </p:cNvPr>
              <p:cNvSpPr>
                <a:spLocks noRot="1" noChangeAspect="1" noMove="1" noResize="1" noEditPoints="1" noAdjustHandles="1" noChangeArrowheads="1" noChangeShapeType="1" noTextEdit="1"/>
              </p:cNvSpPr>
              <p:nvPr/>
            </p:nvSpPr>
            <p:spPr>
              <a:xfrm>
                <a:off x="7572764" y="2511619"/>
                <a:ext cx="352425" cy="342900"/>
              </a:xfrm>
              <a:prstGeom prst="ellipse">
                <a:avLst/>
              </a:prstGeom>
              <a:blipFill>
                <a:blip r:embed="rId23"/>
                <a:stretch>
                  <a:fillRect l="-19355"/>
                </a:stretch>
              </a:blipFill>
            </p:spPr>
            <p:txBody>
              <a:bodyPr/>
              <a:lstStyle/>
              <a:p>
                <a:r>
                  <a:rPr lang="zh-CN" altLang="en-US">
                    <a:noFill/>
                  </a:rPr>
                  <a:t> </a:t>
                </a:r>
              </a:p>
            </p:txBody>
          </p:sp>
        </mc:Fallback>
      </mc:AlternateContent>
      <p:cxnSp>
        <p:nvCxnSpPr>
          <p:cNvPr id="36" name="直线箭头连接符 35">
            <a:extLst>
              <a:ext uri="{FF2B5EF4-FFF2-40B4-BE49-F238E27FC236}">
                <a16:creationId xmlns:a16="http://schemas.microsoft.com/office/drawing/2014/main" id="{8EEFB445-F606-1941-ADF5-6FF009DF94D8}"/>
              </a:ext>
            </a:extLst>
          </p:cNvPr>
          <p:cNvCxnSpPr>
            <a:stCxn id="4" idx="0"/>
          </p:cNvCxnSpPr>
          <p:nvPr/>
        </p:nvCxnSpPr>
        <p:spPr>
          <a:xfrm flipV="1">
            <a:off x="1060464"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线箭头连接符 36">
            <a:extLst>
              <a:ext uri="{FF2B5EF4-FFF2-40B4-BE49-F238E27FC236}">
                <a16:creationId xmlns:a16="http://schemas.microsoft.com/office/drawing/2014/main" id="{9F8A8E7E-AFC9-9A4E-92B3-4131BC6F16AE}"/>
              </a:ext>
            </a:extLst>
          </p:cNvPr>
          <p:cNvCxnSpPr>
            <a:stCxn id="5" idx="0"/>
          </p:cNvCxnSpPr>
          <p:nvPr/>
        </p:nvCxnSpPr>
        <p:spPr>
          <a:xfrm flipV="1">
            <a:off x="1784364"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线箭头连接符 37">
            <a:extLst>
              <a:ext uri="{FF2B5EF4-FFF2-40B4-BE49-F238E27FC236}">
                <a16:creationId xmlns:a16="http://schemas.microsoft.com/office/drawing/2014/main" id="{7307334F-3DD3-2243-A457-AA9FBE865FA2}"/>
              </a:ext>
            </a:extLst>
          </p:cNvPr>
          <p:cNvCxnSpPr>
            <a:stCxn id="7" idx="0"/>
          </p:cNvCxnSpPr>
          <p:nvPr/>
        </p:nvCxnSpPr>
        <p:spPr>
          <a:xfrm flipV="1">
            <a:off x="2479689"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线箭头连接符 38">
            <a:extLst>
              <a:ext uri="{FF2B5EF4-FFF2-40B4-BE49-F238E27FC236}">
                <a16:creationId xmlns:a16="http://schemas.microsoft.com/office/drawing/2014/main" id="{794523E4-0B6E-7A41-A618-0C563FF72C81}"/>
              </a:ext>
            </a:extLst>
          </p:cNvPr>
          <p:cNvCxnSpPr>
            <a:stCxn id="11" idx="0"/>
          </p:cNvCxnSpPr>
          <p:nvPr/>
        </p:nvCxnSpPr>
        <p:spPr>
          <a:xfrm flipV="1">
            <a:off x="3175014"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直线箭头连接符 39">
            <a:extLst>
              <a:ext uri="{FF2B5EF4-FFF2-40B4-BE49-F238E27FC236}">
                <a16:creationId xmlns:a16="http://schemas.microsoft.com/office/drawing/2014/main" id="{7DC3100D-DDFB-C941-9227-84A67D72E8C4}"/>
              </a:ext>
            </a:extLst>
          </p:cNvPr>
          <p:cNvCxnSpPr>
            <a:stCxn id="13" idx="0"/>
          </p:cNvCxnSpPr>
          <p:nvPr/>
        </p:nvCxnSpPr>
        <p:spPr>
          <a:xfrm flipV="1">
            <a:off x="3949240"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线箭头连接符 40">
            <a:extLst>
              <a:ext uri="{FF2B5EF4-FFF2-40B4-BE49-F238E27FC236}">
                <a16:creationId xmlns:a16="http://schemas.microsoft.com/office/drawing/2014/main" id="{81BB64AC-FC68-FF44-BEDD-E8801D22E355}"/>
              </a:ext>
            </a:extLst>
          </p:cNvPr>
          <p:cNvCxnSpPr>
            <a:stCxn id="15" idx="0"/>
          </p:cNvCxnSpPr>
          <p:nvPr/>
        </p:nvCxnSpPr>
        <p:spPr>
          <a:xfrm flipV="1">
            <a:off x="4723467"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线箭头连接符 41">
            <a:extLst>
              <a:ext uri="{FF2B5EF4-FFF2-40B4-BE49-F238E27FC236}">
                <a16:creationId xmlns:a16="http://schemas.microsoft.com/office/drawing/2014/main" id="{1AB9D0F2-322D-F148-A4D1-6CD6A62204B7}"/>
              </a:ext>
            </a:extLst>
          </p:cNvPr>
          <p:cNvCxnSpPr>
            <a:stCxn id="17" idx="0"/>
          </p:cNvCxnSpPr>
          <p:nvPr/>
        </p:nvCxnSpPr>
        <p:spPr>
          <a:xfrm flipV="1">
            <a:off x="5538495"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AF3315D4-9C3B-C541-A827-8D4D3B8AAE11}"/>
              </a:ext>
            </a:extLst>
          </p:cNvPr>
          <p:cNvCxnSpPr>
            <a:stCxn id="19" idx="0"/>
          </p:cNvCxnSpPr>
          <p:nvPr/>
        </p:nvCxnSpPr>
        <p:spPr>
          <a:xfrm flipV="1">
            <a:off x="6353523"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B2E5D3DC-DC98-2D4E-A19B-D0EDFE0C0AF4}"/>
              </a:ext>
            </a:extLst>
          </p:cNvPr>
          <p:cNvCxnSpPr>
            <a:stCxn id="21" idx="0"/>
          </p:cNvCxnSpPr>
          <p:nvPr/>
        </p:nvCxnSpPr>
        <p:spPr>
          <a:xfrm flipV="1">
            <a:off x="7033140"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235BD064-246B-5340-8867-BEF7973964BE}"/>
              </a:ext>
            </a:extLst>
          </p:cNvPr>
          <p:cNvCxnSpPr>
            <a:stCxn id="23" idx="0"/>
          </p:cNvCxnSpPr>
          <p:nvPr/>
        </p:nvCxnSpPr>
        <p:spPr>
          <a:xfrm flipV="1">
            <a:off x="7748976"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线箭头连接符 45">
            <a:extLst>
              <a:ext uri="{FF2B5EF4-FFF2-40B4-BE49-F238E27FC236}">
                <a16:creationId xmlns:a16="http://schemas.microsoft.com/office/drawing/2014/main" id="{6B04B201-A54D-ED48-8003-FB6D92D9C5BE}"/>
              </a:ext>
            </a:extLst>
          </p:cNvPr>
          <p:cNvCxnSpPr>
            <a:endCxn id="26" idx="4"/>
          </p:cNvCxnSpPr>
          <p:nvPr/>
        </p:nvCxnSpPr>
        <p:spPr>
          <a:xfrm flipV="1">
            <a:off x="1060464"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直线箭头连接符 46">
            <a:extLst>
              <a:ext uri="{FF2B5EF4-FFF2-40B4-BE49-F238E27FC236}">
                <a16:creationId xmlns:a16="http://schemas.microsoft.com/office/drawing/2014/main" id="{26095F60-D408-B240-B7F5-F1555991D100}"/>
              </a:ext>
            </a:extLst>
          </p:cNvPr>
          <p:cNvCxnSpPr>
            <a:endCxn id="27" idx="4"/>
          </p:cNvCxnSpPr>
          <p:nvPr/>
        </p:nvCxnSpPr>
        <p:spPr>
          <a:xfrm flipV="1">
            <a:off x="1784364"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线箭头连接符 47">
            <a:extLst>
              <a:ext uri="{FF2B5EF4-FFF2-40B4-BE49-F238E27FC236}">
                <a16:creationId xmlns:a16="http://schemas.microsoft.com/office/drawing/2014/main" id="{7803A030-979C-0442-8D15-EE5D0B264A10}"/>
              </a:ext>
            </a:extLst>
          </p:cNvPr>
          <p:cNvCxnSpPr>
            <a:endCxn id="28" idx="4"/>
          </p:cNvCxnSpPr>
          <p:nvPr/>
        </p:nvCxnSpPr>
        <p:spPr>
          <a:xfrm flipV="1">
            <a:off x="2479689"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1FA53A2F-30C7-DD43-B59A-F6BA9B57F3EA}"/>
              </a:ext>
            </a:extLst>
          </p:cNvPr>
          <p:cNvCxnSpPr>
            <a:endCxn id="29" idx="4"/>
          </p:cNvCxnSpPr>
          <p:nvPr/>
        </p:nvCxnSpPr>
        <p:spPr>
          <a:xfrm flipV="1">
            <a:off x="3175014"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14BAE26C-40B6-4E4A-9386-AAEAE81837FA}"/>
              </a:ext>
            </a:extLst>
          </p:cNvPr>
          <p:cNvCxnSpPr>
            <a:endCxn id="30" idx="4"/>
          </p:cNvCxnSpPr>
          <p:nvPr/>
        </p:nvCxnSpPr>
        <p:spPr>
          <a:xfrm flipV="1">
            <a:off x="3949240"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8CA9AF81-A69A-2B46-9A82-E97869143586}"/>
              </a:ext>
            </a:extLst>
          </p:cNvPr>
          <p:cNvCxnSpPr>
            <a:endCxn id="31" idx="4"/>
          </p:cNvCxnSpPr>
          <p:nvPr/>
        </p:nvCxnSpPr>
        <p:spPr>
          <a:xfrm flipV="1">
            <a:off x="4723467"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79120270-4F87-A345-B617-BC6CFB8DD5C7}"/>
              </a:ext>
            </a:extLst>
          </p:cNvPr>
          <p:cNvCxnSpPr>
            <a:endCxn id="32" idx="4"/>
          </p:cNvCxnSpPr>
          <p:nvPr/>
        </p:nvCxnSpPr>
        <p:spPr>
          <a:xfrm flipV="1">
            <a:off x="5538495"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F24FE605-B257-3645-AAF0-7E5208BDF471}"/>
              </a:ext>
            </a:extLst>
          </p:cNvPr>
          <p:cNvCxnSpPr>
            <a:endCxn id="33" idx="4"/>
          </p:cNvCxnSpPr>
          <p:nvPr/>
        </p:nvCxnSpPr>
        <p:spPr>
          <a:xfrm flipV="1">
            <a:off x="6353523"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F90596E4-8260-804D-9B27-D7C0E4FEFEA9}"/>
              </a:ext>
            </a:extLst>
          </p:cNvPr>
          <p:cNvCxnSpPr>
            <a:endCxn id="34" idx="4"/>
          </p:cNvCxnSpPr>
          <p:nvPr/>
        </p:nvCxnSpPr>
        <p:spPr>
          <a:xfrm flipV="1">
            <a:off x="7033140"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1E17550B-E5F6-9243-97F3-0CBD3AEA81E6}"/>
              </a:ext>
            </a:extLst>
          </p:cNvPr>
          <p:cNvCxnSpPr>
            <a:endCxn id="35" idx="4"/>
          </p:cNvCxnSpPr>
          <p:nvPr/>
        </p:nvCxnSpPr>
        <p:spPr>
          <a:xfrm flipV="1">
            <a:off x="7748976"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矩形 55">
            <a:extLst>
              <a:ext uri="{FF2B5EF4-FFF2-40B4-BE49-F238E27FC236}">
                <a16:creationId xmlns:a16="http://schemas.microsoft.com/office/drawing/2014/main" id="{1EA22E1D-4A69-4048-A47D-ED83D195F2C8}"/>
              </a:ext>
            </a:extLst>
          </p:cNvPr>
          <p:cNvSpPr/>
          <p:nvPr/>
        </p:nvSpPr>
        <p:spPr>
          <a:xfrm>
            <a:off x="884251" y="1680369"/>
            <a:ext cx="7040938" cy="50482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b="1" dirty="0" err="1">
                <a:solidFill>
                  <a:schemeClr val="tx1"/>
                </a:solidFill>
              </a:rPr>
              <a:t>Softmax</a:t>
            </a:r>
            <a:endParaRPr kumimoji="1" lang="zh-CN" altLang="en-US" sz="1350" b="1" dirty="0">
              <a:solidFill>
                <a:schemeClr val="tx1"/>
              </a:solidFill>
            </a:endParaRPr>
          </a:p>
        </p:txBody>
      </p:sp>
      <mc:AlternateContent xmlns:mc="http://schemas.openxmlformats.org/markup-compatibility/2006" xmlns:a14="http://schemas.microsoft.com/office/drawing/2010/main">
        <mc:Choice Requires="a14">
          <p:sp>
            <p:nvSpPr>
              <p:cNvPr id="57" name="椭圆 56">
                <a:extLst>
                  <a:ext uri="{FF2B5EF4-FFF2-40B4-BE49-F238E27FC236}">
                    <a16:creationId xmlns:a16="http://schemas.microsoft.com/office/drawing/2014/main" id="{E6AEFE13-125D-7D41-BCC1-98E244C885FF}"/>
                  </a:ext>
                </a:extLst>
              </p:cNvPr>
              <p:cNvSpPr/>
              <p:nvPr/>
            </p:nvSpPr>
            <p:spPr>
              <a:xfrm>
                <a:off x="884251"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1</m:t>
                          </m:r>
                        </m:sub>
                      </m:sSub>
                    </m:oMath>
                  </m:oMathPara>
                </a14:m>
                <a:endParaRPr kumimoji="1" lang="zh-CN" altLang="en-US" sz="1350" dirty="0">
                  <a:solidFill>
                    <a:schemeClr val="tx1"/>
                  </a:solidFill>
                </a:endParaRPr>
              </a:p>
            </p:txBody>
          </p:sp>
        </mc:Choice>
        <mc:Fallback xmlns="">
          <p:sp>
            <p:nvSpPr>
              <p:cNvPr id="57" name="椭圆 56">
                <a:extLst>
                  <a:ext uri="{FF2B5EF4-FFF2-40B4-BE49-F238E27FC236}">
                    <a16:creationId xmlns:a16="http://schemas.microsoft.com/office/drawing/2014/main" id="{E6AEFE13-125D-7D41-BCC1-98E244C885FF}"/>
                  </a:ext>
                </a:extLst>
              </p:cNvPr>
              <p:cNvSpPr>
                <a:spLocks noRot="1" noChangeAspect="1" noMove="1" noResize="1" noEditPoints="1" noAdjustHandles="1" noChangeArrowheads="1" noChangeShapeType="1" noTextEdit="1"/>
              </p:cNvSpPr>
              <p:nvPr/>
            </p:nvSpPr>
            <p:spPr>
              <a:xfrm>
                <a:off x="884251" y="994569"/>
                <a:ext cx="352425" cy="342900"/>
              </a:xfrm>
              <a:prstGeom prst="ellipse">
                <a:avLst/>
              </a:prstGeom>
              <a:blipFill>
                <a:blip r:embed="rId24"/>
                <a:stretch>
                  <a:fillRect l="-1000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椭圆 57">
                <a:extLst>
                  <a:ext uri="{FF2B5EF4-FFF2-40B4-BE49-F238E27FC236}">
                    <a16:creationId xmlns:a16="http://schemas.microsoft.com/office/drawing/2014/main" id="{7C121167-DC9B-A64B-A138-18AB79DF4BA3}"/>
                  </a:ext>
                </a:extLst>
              </p:cNvPr>
              <p:cNvSpPr/>
              <p:nvPr/>
            </p:nvSpPr>
            <p:spPr>
              <a:xfrm>
                <a:off x="1608151"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2</m:t>
                          </m:r>
                        </m:sub>
                      </m:sSub>
                    </m:oMath>
                  </m:oMathPara>
                </a14:m>
                <a:endParaRPr kumimoji="1" lang="zh-CN" altLang="en-US" sz="1350" dirty="0">
                  <a:solidFill>
                    <a:schemeClr val="tx1"/>
                  </a:solidFill>
                </a:endParaRPr>
              </a:p>
            </p:txBody>
          </p:sp>
        </mc:Choice>
        <mc:Fallback xmlns="">
          <p:sp>
            <p:nvSpPr>
              <p:cNvPr id="58" name="椭圆 57">
                <a:extLst>
                  <a:ext uri="{FF2B5EF4-FFF2-40B4-BE49-F238E27FC236}">
                    <a16:creationId xmlns:a16="http://schemas.microsoft.com/office/drawing/2014/main" id="{7C121167-DC9B-A64B-A138-18AB79DF4BA3}"/>
                  </a:ext>
                </a:extLst>
              </p:cNvPr>
              <p:cNvSpPr>
                <a:spLocks noRot="1" noChangeAspect="1" noMove="1" noResize="1" noEditPoints="1" noAdjustHandles="1" noChangeArrowheads="1" noChangeShapeType="1" noTextEdit="1"/>
              </p:cNvSpPr>
              <p:nvPr/>
            </p:nvSpPr>
            <p:spPr>
              <a:xfrm>
                <a:off x="1608151" y="994569"/>
                <a:ext cx="352425" cy="342900"/>
              </a:xfrm>
              <a:prstGeom prst="ellipse">
                <a:avLst/>
              </a:prstGeom>
              <a:blipFill>
                <a:blip r:embed="rId25"/>
                <a:stretch>
                  <a:fillRect l="-13333"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椭圆 58">
                <a:extLst>
                  <a:ext uri="{FF2B5EF4-FFF2-40B4-BE49-F238E27FC236}">
                    <a16:creationId xmlns:a16="http://schemas.microsoft.com/office/drawing/2014/main" id="{12EDD662-7921-7743-859E-1DF2194CB5CE}"/>
                  </a:ext>
                </a:extLst>
              </p:cNvPr>
              <p:cNvSpPr/>
              <p:nvPr/>
            </p:nvSpPr>
            <p:spPr>
              <a:xfrm>
                <a:off x="2303476"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3</m:t>
                          </m:r>
                        </m:sub>
                      </m:sSub>
                    </m:oMath>
                  </m:oMathPara>
                </a14:m>
                <a:endParaRPr kumimoji="1" lang="zh-CN" altLang="en-US" sz="1350" dirty="0">
                  <a:solidFill>
                    <a:schemeClr val="tx1"/>
                  </a:solidFill>
                </a:endParaRPr>
              </a:p>
            </p:txBody>
          </p:sp>
        </mc:Choice>
        <mc:Fallback xmlns="">
          <p:sp>
            <p:nvSpPr>
              <p:cNvPr id="59" name="椭圆 58">
                <a:extLst>
                  <a:ext uri="{FF2B5EF4-FFF2-40B4-BE49-F238E27FC236}">
                    <a16:creationId xmlns:a16="http://schemas.microsoft.com/office/drawing/2014/main" id="{12EDD662-7921-7743-859E-1DF2194CB5CE}"/>
                  </a:ext>
                </a:extLst>
              </p:cNvPr>
              <p:cNvSpPr>
                <a:spLocks noRot="1" noChangeAspect="1" noMove="1" noResize="1" noEditPoints="1" noAdjustHandles="1" noChangeArrowheads="1" noChangeShapeType="1" noTextEdit="1"/>
              </p:cNvSpPr>
              <p:nvPr/>
            </p:nvSpPr>
            <p:spPr>
              <a:xfrm>
                <a:off x="2303476" y="994569"/>
                <a:ext cx="352425" cy="342900"/>
              </a:xfrm>
              <a:prstGeom prst="ellipse">
                <a:avLst/>
              </a:prstGeom>
              <a:blipFill>
                <a:blip r:embed="rId26"/>
                <a:stretch>
                  <a:fillRect l="-13333"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椭圆 59">
                <a:extLst>
                  <a:ext uri="{FF2B5EF4-FFF2-40B4-BE49-F238E27FC236}">
                    <a16:creationId xmlns:a16="http://schemas.microsoft.com/office/drawing/2014/main" id="{18244E18-63FF-E146-940F-1B29584F233E}"/>
                  </a:ext>
                </a:extLst>
              </p:cNvPr>
              <p:cNvSpPr/>
              <p:nvPr/>
            </p:nvSpPr>
            <p:spPr>
              <a:xfrm>
                <a:off x="2998801"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4</m:t>
                          </m:r>
                        </m:sub>
                      </m:sSub>
                    </m:oMath>
                  </m:oMathPara>
                </a14:m>
                <a:endParaRPr kumimoji="1" lang="zh-CN" altLang="en-US" sz="1350" dirty="0">
                  <a:solidFill>
                    <a:schemeClr val="tx1"/>
                  </a:solidFill>
                </a:endParaRPr>
              </a:p>
            </p:txBody>
          </p:sp>
        </mc:Choice>
        <mc:Fallback xmlns="">
          <p:sp>
            <p:nvSpPr>
              <p:cNvPr id="60" name="椭圆 59">
                <a:extLst>
                  <a:ext uri="{FF2B5EF4-FFF2-40B4-BE49-F238E27FC236}">
                    <a16:creationId xmlns:a16="http://schemas.microsoft.com/office/drawing/2014/main" id="{18244E18-63FF-E146-940F-1B29584F233E}"/>
                  </a:ext>
                </a:extLst>
              </p:cNvPr>
              <p:cNvSpPr>
                <a:spLocks noRot="1" noChangeAspect="1" noMove="1" noResize="1" noEditPoints="1" noAdjustHandles="1" noChangeArrowheads="1" noChangeShapeType="1" noTextEdit="1"/>
              </p:cNvSpPr>
              <p:nvPr/>
            </p:nvSpPr>
            <p:spPr>
              <a:xfrm>
                <a:off x="2998801" y="994569"/>
                <a:ext cx="352425" cy="342900"/>
              </a:xfrm>
              <a:prstGeom prst="ellipse">
                <a:avLst/>
              </a:prstGeom>
              <a:blipFill>
                <a:blip r:embed="rId27"/>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椭圆 60">
                <a:extLst>
                  <a:ext uri="{FF2B5EF4-FFF2-40B4-BE49-F238E27FC236}">
                    <a16:creationId xmlns:a16="http://schemas.microsoft.com/office/drawing/2014/main" id="{075063E4-B87B-A746-90D9-D49C0014C2D2}"/>
                  </a:ext>
                </a:extLst>
              </p:cNvPr>
              <p:cNvSpPr/>
              <p:nvPr/>
            </p:nvSpPr>
            <p:spPr>
              <a:xfrm>
                <a:off x="3773028"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5</m:t>
                          </m:r>
                        </m:sub>
                      </m:sSub>
                    </m:oMath>
                  </m:oMathPara>
                </a14:m>
                <a:endParaRPr kumimoji="1" lang="zh-CN" altLang="en-US" sz="1350" dirty="0">
                  <a:solidFill>
                    <a:schemeClr val="tx1"/>
                  </a:solidFill>
                </a:endParaRPr>
              </a:p>
            </p:txBody>
          </p:sp>
        </mc:Choice>
        <mc:Fallback xmlns="">
          <p:sp>
            <p:nvSpPr>
              <p:cNvPr id="61" name="椭圆 60">
                <a:extLst>
                  <a:ext uri="{FF2B5EF4-FFF2-40B4-BE49-F238E27FC236}">
                    <a16:creationId xmlns:a16="http://schemas.microsoft.com/office/drawing/2014/main" id="{075063E4-B87B-A746-90D9-D49C0014C2D2}"/>
                  </a:ext>
                </a:extLst>
              </p:cNvPr>
              <p:cNvSpPr>
                <a:spLocks noRot="1" noChangeAspect="1" noMove="1" noResize="1" noEditPoints="1" noAdjustHandles="1" noChangeArrowheads="1" noChangeShapeType="1" noTextEdit="1"/>
              </p:cNvSpPr>
              <p:nvPr/>
            </p:nvSpPr>
            <p:spPr>
              <a:xfrm>
                <a:off x="3773028" y="994569"/>
                <a:ext cx="352425" cy="342900"/>
              </a:xfrm>
              <a:prstGeom prst="ellipse">
                <a:avLst/>
              </a:prstGeom>
              <a:blipFill>
                <a:blip r:embed="rId28"/>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椭圆 61">
                <a:extLst>
                  <a:ext uri="{FF2B5EF4-FFF2-40B4-BE49-F238E27FC236}">
                    <a16:creationId xmlns:a16="http://schemas.microsoft.com/office/drawing/2014/main" id="{B89AF5F3-BF5F-404C-91E5-14697B43A363}"/>
                  </a:ext>
                </a:extLst>
              </p:cNvPr>
              <p:cNvSpPr/>
              <p:nvPr/>
            </p:nvSpPr>
            <p:spPr>
              <a:xfrm>
                <a:off x="4547254"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6</m:t>
                          </m:r>
                        </m:sub>
                      </m:sSub>
                    </m:oMath>
                  </m:oMathPara>
                </a14:m>
                <a:endParaRPr kumimoji="1" lang="zh-CN" altLang="en-US" sz="1350" dirty="0">
                  <a:solidFill>
                    <a:schemeClr val="tx1"/>
                  </a:solidFill>
                </a:endParaRPr>
              </a:p>
            </p:txBody>
          </p:sp>
        </mc:Choice>
        <mc:Fallback xmlns="">
          <p:sp>
            <p:nvSpPr>
              <p:cNvPr id="62" name="椭圆 61">
                <a:extLst>
                  <a:ext uri="{FF2B5EF4-FFF2-40B4-BE49-F238E27FC236}">
                    <a16:creationId xmlns:a16="http://schemas.microsoft.com/office/drawing/2014/main" id="{B89AF5F3-BF5F-404C-91E5-14697B43A363}"/>
                  </a:ext>
                </a:extLst>
              </p:cNvPr>
              <p:cNvSpPr>
                <a:spLocks noRot="1" noChangeAspect="1" noMove="1" noResize="1" noEditPoints="1" noAdjustHandles="1" noChangeArrowheads="1" noChangeShapeType="1" noTextEdit="1"/>
              </p:cNvSpPr>
              <p:nvPr/>
            </p:nvSpPr>
            <p:spPr>
              <a:xfrm>
                <a:off x="4547254" y="994569"/>
                <a:ext cx="352425" cy="342900"/>
              </a:xfrm>
              <a:prstGeom prst="ellipse">
                <a:avLst/>
              </a:prstGeom>
              <a:blipFill>
                <a:blip r:embed="rId29"/>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椭圆 62">
                <a:extLst>
                  <a:ext uri="{FF2B5EF4-FFF2-40B4-BE49-F238E27FC236}">
                    <a16:creationId xmlns:a16="http://schemas.microsoft.com/office/drawing/2014/main" id="{F5956ECC-13EC-D84B-8B4A-500E2EC81312}"/>
                  </a:ext>
                </a:extLst>
              </p:cNvPr>
              <p:cNvSpPr/>
              <p:nvPr/>
            </p:nvSpPr>
            <p:spPr>
              <a:xfrm>
                <a:off x="5362282"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7</m:t>
                          </m:r>
                        </m:sub>
                      </m:sSub>
                    </m:oMath>
                  </m:oMathPara>
                </a14:m>
                <a:endParaRPr kumimoji="1" lang="zh-CN" altLang="en-US" sz="1350" dirty="0">
                  <a:solidFill>
                    <a:schemeClr val="tx1"/>
                  </a:solidFill>
                </a:endParaRPr>
              </a:p>
            </p:txBody>
          </p:sp>
        </mc:Choice>
        <mc:Fallback xmlns="">
          <p:sp>
            <p:nvSpPr>
              <p:cNvPr id="63" name="椭圆 62">
                <a:extLst>
                  <a:ext uri="{FF2B5EF4-FFF2-40B4-BE49-F238E27FC236}">
                    <a16:creationId xmlns:a16="http://schemas.microsoft.com/office/drawing/2014/main" id="{F5956ECC-13EC-D84B-8B4A-500E2EC81312}"/>
                  </a:ext>
                </a:extLst>
              </p:cNvPr>
              <p:cNvSpPr>
                <a:spLocks noRot="1" noChangeAspect="1" noMove="1" noResize="1" noEditPoints="1" noAdjustHandles="1" noChangeArrowheads="1" noChangeShapeType="1" noTextEdit="1"/>
              </p:cNvSpPr>
              <p:nvPr/>
            </p:nvSpPr>
            <p:spPr>
              <a:xfrm>
                <a:off x="5362282" y="994569"/>
                <a:ext cx="352425" cy="342900"/>
              </a:xfrm>
              <a:prstGeom prst="ellipse">
                <a:avLst/>
              </a:prstGeom>
              <a:blipFill>
                <a:blip r:embed="rId30"/>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椭圆 63">
                <a:extLst>
                  <a:ext uri="{FF2B5EF4-FFF2-40B4-BE49-F238E27FC236}">
                    <a16:creationId xmlns:a16="http://schemas.microsoft.com/office/drawing/2014/main" id="{2593CC7E-C2DB-4F4D-9D5D-17EFD5BE8B56}"/>
                  </a:ext>
                </a:extLst>
              </p:cNvPr>
              <p:cNvSpPr/>
              <p:nvPr/>
            </p:nvSpPr>
            <p:spPr>
              <a:xfrm>
                <a:off x="6177310"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8</m:t>
                          </m:r>
                        </m:sub>
                      </m:sSub>
                    </m:oMath>
                  </m:oMathPara>
                </a14:m>
                <a:endParaRPr kumimoji="1" lang="zh-CN" altLang="en-US" sz="1350" dirty="0">
                  <a:solidFill>
                    <a:schemeClr val="tx1"/>
                  </a:solidFill>
                </a:endParaRPr>
              </a:p>
            </p:txBody>
          </p:sp>
        </mc:Choice>
        <mc:Fallback xmlns="">
          <p:sp>
            <p:nvSpPr>
              <p:cNvPr id="64" name="椭圆 63">
                <a:extLst>
                  <a:ext uri="{FF2B5EF4-FFF2-40B4-BE49-F238E27FC236}">
                    <a16:creationId xmlns:a16="http://schemas.microsoft.com/office/drawing/2014/main" id="{2593CC7E-C2DB-4F4D-9D5D-17EFD5BE8B56}"/>
                  </a:ext>
                </a:extLst>
              </p:cNvPr>
              <p:cNvSpPr>
                <a:spLocks noRot="1" noChangeAspect="1" noMove="1" noResize="1" noEditPoints="1" noAdjustHandles="1" noChangeArrowheads="1" noChangeShapeType="1" noTextEdit="1"/>
              </p:cNvSpPr>
              <p:nvPr/>
            </p:nvSpPr>
            <p:spPr>
              <a:xfrm>
                <a:off x="6177310" y="994569"/>
                <a:ext cx="352425" cy="342900"/>
              </a:xfrm>
              <a:prstGeom prst="ellipse">
                <a:avLst/>
              </a:prstGeom>
              <a:blipFill>
                <a:blip r:embed="rId31"/>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椭圆 64">
                <a:extLst>
                  <a:ext uri="{FF2B5EF4-FFF2-40B4-BE49-F238E27FC236}">
                    <a16:creationId xmlns:a16="http://schemas.microsoft.com/office/drawing/2014/main" id="{88EC9A63-6559-2E43-97EF-6A0AD0CC1AF3}"/>
                  </a:ext>
                </a:extLst>
              </p:cNvPr>
              <p:cNvSpPr/>
              <p:nvPr/>
            </p:nvSpPr>
            <p:spPr>
              <a:xfrm>
                <a:off x="6856927"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9</m:t>
                          </m:r>
                        </m:sub>
                      </m:sSub>
                    </m:oMath>
                  </m:oMathPara>
                </a14:m>
                <a:endParaRPr kumimoji="1" lang="zh-CN" altLang="en-US" sz="1350" dirty="0">
                  <a:solidFill>
                    <a:schemeClr val="tx1"/>
                  </a:solidFill>
                </a:endParaRPr>
              </a:p>
            </p:txBody>
          </p:sp>
        </mc:Choice>
        <mc:Fallback xmlns="">
          <p:sp>
            <p:nvSpPr>
              <p:cNvPr id="65" name="椭圆 64">
                <a:extLst>
                  <a:ext uri="{FF2B5EF4-FFF2-40B4-BE49-F238E27FC236}">
                    <a16:creationId xmlns:a16="http://schemas.microsoft.com/office/drawing/2014/main" id="{88EC9A63-6559-2E43-97EF-6A0AD0CC1AF3}"/>
                  </a:ext>
                </a:extLst>
              </p:cNvPr>
              <p:cNvSpPr>
                <a:spLocks noRot="1" noChangeAspect="1" noMove="1" noResize="1" noEditPoints="1" noAdjustHandles="1" noChangeArrowheads="1" noChangeShapeType="1" noTextEdit="1"/>
              </p:cNvSpPr>
              <p:nvPr/>
            </p:nvSpPr>
            <p:spPr>
              <a:xfrm>
                <a:off x="6856927" y="994569"/>
                <a:ext cx="352425" cy="342900"/>
              </a:xfrm>
              <a:prstGeom prst="ellipse">
                <a:avLst/>
              </a:prstGeom>
              <a:blipFill>
                <a:blip r:embed="rId32"/>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椭圆 65">
                <a:extLst>
                  <a:ext uri="{FF2B5EF4-FFF2-40B4-BE49-F238E27FC236}">
                    <a16:creationId xmlns:a16="http://schemas.microsoft.com/office/drawing/2014/main" id="{75648EDE-2CF9-2040-AA05-78F854C55722}"/>
                  </a:ext>
                </a:extLst>
              </p:cNvPr>
              <p:cNvSpPr/>
              <p:nvPr/>
            </p:nvSpPr>
            <p:spPr>
              <a:xfrm>
                <a:off x="7572764"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10</m:t>
                          </m:r>
                        </m:sub>
                      </m:sSub>
                    </m:oMath>
                  </m:oMathPara>
                </a14:m>
                <a:endParaRPr kumimoji="1" lang="zh-CN" altLang="en-US" sz="1350" dirty="0">
                  <a:solidFill>
                    <a:schemeClr val="tx1"/>
                  </a:solidFill>
                </a:endParaRPr>
              </a:p>
            </p:txBody>
          </p:sp>
        </mc:Choice>
        <mc:Fallback xmlns="">
          <p:sp>
            <p:nvSpPr>
              <p:cNvPr id="66" name="椭圆 65">
                <a:extLst>
                  <a:ext uri="{FF2B5EF4-FFF2-40B4-BE49-F238E27FC236}">
                    <a16:creationId xmlns:a16="http://schemas.microsoft.com/office/drawing/2014/main" id="{75648EDE-2CF9-2040-AA05-78F854C55722}"/>
                  </a:ext>
                </a:extLst>
              </p:cNvPr>
              <p:cNvSpPr>
                <a:spLocks noRot="1" noChangeAspect="1" noMove="1" noResize="1" noEditPoints="1" noAdjustHandles="1" noChangeArrowheads="1" noChangeShapeType="1" noTextEdit="1"/>
              </p:cNvSpPr>
              <p:nvPr/>
            </p:nvSpPr>
            <p:spPr>
              <a:xfrm>
                <a:off x="7572764" y="994569"/>
                <a:ext cx="352425" cy="342900"/>
              </a:xfrm>
              <a:prstGeom prst="ellipse">
                <a:avLst/>
              </a:prstGeom>
              <a:blipFill>
                <a:blip r:embed="rId33"/>
                <a:stretch>
                  <a:fillRect l="-19355" b="-3333"/>
                </a:stretch>
              </a:blipFill>
            </p:spPr>
            <p:txBody>
              <a:bodyPr/>
              <a:lstStyle/>
              <a:p>
                <a:r>
                  <a:rPr lang="zh-CN" altLang="en-US">
                    <a:noFill/>
                  </a:rPr>
                  <a:t> </a:t>
                </a:r>
              </a:p>
            </p:txBody>
          </p:sp>
        </mc:Fallback>
      </mc:AlternateContent>
      <p:cxnSp>
        <p:nvCxnSpPr>
          <p:cNvPr id="67" name="直线箭头连接符 66">
            <a:extLst>
              <a:ext uri="{FF2B5EF4-FFF2-40B4-BE49-F238E27FC236}">
                <a16:creationId xmlns:a16="http://schemas.microsoft.com/office/drawing/2014/main" id="{88231039-4E15-0344-9300-ECDC60870765}"/>
              </a:ext>
            </a:extLst>
          </p:cNvPr>
          <p:cNvCxnSpPr>
            <a:endCxn id="57" idx="4"/>
          </p:cNvCxnSpPr>
          <p:nvPr/>
        </p:nvCxnSpPr>
        <p:spPr>
          <a:xfrm flipV="1">
            <a:off x="1060464"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D18169C8-DAD4-144C-AEA7-B8D4C9C453C8}"/>
              </a:ext>
            </a:extLst>
          </p:cNvPr>
          <p:cNvCxnSpPr>
            <a:endCxn id="58" idx="4"/>
          </p:cNvCxnSpPr>
          <p:nvPr/>
        </p:nvCxnSpPr>
        <p:spPr>
          <a:xfrm flipV="1">
            <a:off x="1784364"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22D11967-C608-0545-9C9F-989C24954252}"/>
              </a:ext>
            </a:extLst>
          </p:cNvPr>
          <p:cNvCxnSpPr>
            <a:endCxn id="59" idx="4"/>
          </p:cNvCxnSpPr>
          <p:nvPr/>
        </p:nvCxnSpPr>
        <p:spPr>
          <a:xfrm flipV="1">
            <a:off x="2479689"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1A82408C-B63F-C641-8BF5-59B8E850763E}"/>
              </a:ext>
            </a:extLst>
          </p:cNvPr>
          <p:cNvCxnSpPr>
            <a:endCxn id="60" idx="4"/>
          </p:cNvCxnSpPr>
          <p:nvPr/>
        </p:nvCxnSpPr>
        <p:spPr>
          <a:xfrm flipV="1">
            <a:off x="3175014"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6DE58A60-7282-0943-A825-9EB9F97FFDB7}"/>
              </a:ext>
            </a:extLst>
          </p:cNvPr>
          <p:cNvCxnSpPr>
            <a:endCxn id="61" idx="4"/>
          </p:cNvCxnSpPr>
          <p:nvPr/>
        </p:nvCxnSpPr>
        <p:spPr>
          <a:xfrm flipV="1">
            <a:off x="3949240"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624BC57F-BB47-B747-83CB-FDE802FC6174}"/>
              </a:ext>
            </a:extLst>
          </p:cNvPr>
          <p:cNvCxnSpPr>
            <a:endCxn id="62" idx="4"/>
          </p:cNvCxnSpPr>
          <p:nvPr/>
        </p:nvCxnSpPr>
        <p:spPr>
          <a:xfrm flipV="1">
            <a:off x="4723467"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266A53B4-DCBE-4B45-AABC-669ADA95D670}"/>
              </a:ext>
            </a:extLst>
          </p:cNvPr>
          <p:cNvCxnSpPr>
            <a:endCxn id="63" idx="4"/>
          </p:cNvCxnSpPr>
          <p:nvPr/>
        </p:nvCxnSpPr>
        <p:spPr>
          <a:xfrm flipV="1">
            <a:off x="5538495"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0D19F85B-44E0-984E-B60F-D71E3BA89A5F}"/>
              </a:ext>
            </a:extLst>
          </p:cNvPr>
          <p:cNvCxnSpPr>
            <a:endCxn id="64" idx="4"/>
          </p:cNvCxnSpPr>
          <p:nvPr/>
        </p:nvCxnSpPr>
        <p:spPr>
          <a:xfrm flipV="1">
            <a:off x="6353523"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0E8ABBAB-6140-184E-8AC2-67232BE919DD}"/>
              </a:ext>
            </a:extLst>
          </p:cNvPr>
          <p:cNvCxnSpPr>
            <a:endCxn id="65" idx="4"/>
          </p:cNvCxnSpPr>
          <p:nvPr/>
        </p:nvCxnSpPr>
        <p:spPr>
          <a:xfrm flipV="1">
            <a:off x="7033140"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47FAB3BB-533B-8145-BD6D-4ED6DBA777B7}"/>
              </a:ext>
            </a:extLst>
          </p:cNvPr>
          <p:cNvCxnSpPr>
            <a:endCxn id="66" idx="4"/>
          </p:cNvCxnSpPr>
          <p:nvPr/>
        </p:nvCxnSpPr>
        <p:spPr>
          <a:xfrm flipV="1">
            <a:off x="7748976"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直线箭头连接符 76">
            <a:extLst>
              <a:ext uri="{FF2B5EF4-FFF2-40B4-BE49-F238E27FC236}">
                <a16:creationId xmlns:a16="http://schemas.microsoft.com/office/drawing/2014/main" id="{69AE7544-C8FC-B749-BD8B-FB6C0391E797}"/>
              </a:ext>
            </a:extLst>
          </p:cNvPr>
          <p:cNvCxnSpPr>
            <a:stCxn id="26" idx="0"/>
          </p:cNvCxnSpPr>
          <p:nvPr/>
        </p:nvCxnSpPr>
        <p:spPr>
          <a:xfrm flipV="1">
            <a:off x="1060464"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直线箭头连接符 77">
            <a:extLst>
              <a:ext uri="{FF2B5EF4-FFF2-40B4-BE49-F238E27FC236}">
                <a16:creationId xmlns:a16="http://schemas.microsoft.com/office/drawing/2014/main" id="{42CB2B14-A4AB-0A40-9DC6-925E04D8F610}"/>
              </a:ext>
            </a:extLst>
          </p:cNvPr>
          <p:cNvCxnSpPr>
            <a:stCxn id="27" idx="0"/>
          </p:cNvCxnSpPr>
          <p:nvPr/>
        </p:nvCxnSpPr>
        <p:spPr>
          <a:xfrm flipV="1">
            <a:off x="1784364"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直线箭头连接符 78">
            <a:extLst>
              <a:ext uri="{FF2B5EF4-FFF2-40B4-BE49-F238E27FC236}">
                <a16:creationId xmlns:a16="http://schemas.microsoft.com/office/drawing/2014/main" id="{2AABE71E-14EF-724A-B7E3-67282A9105AD}"/>
              </a:ext>
            </a:extLst>
          </p:cNvPr>
          <p:cNvCxnSpPr>
            <a:stCxn id="28" idx="0"/>
          </p:cNvCxnSpPr>
          <p:nvPr/>
        </p:nvCxnSpPr>
        <p:spPr>
          <a:xfrm flipV="1">
            <a:off x="2479689"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线箭头连接符 79">
            <a:extLst>
              <a:ext uri="{FF2B5EF4-FFF2-40B4-BE49-F238E27FC236}">
                <a16:creationId xmlns:a16="http://schemas.microsoft.com/office/drawing/2014/main" id="{89F577D7-B941-5341-B5D1-4CC35530685D}"/>
              </a:ext>
            </a:extLst>
          </p:cNvPr>
          <p:cNvCxnSpPr>
            <a:stCxn id="29" idx="0"/>
          </p:cNvCxnSpPr>
          <p:nvPr/>
        </p:nvCxnSpPr>
        <p:spPr>
          <a:xfrm flipV="1">
            <a:off x="3175014"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直线箭头连接符 80">
            <a:extLst>
              <a:ext uri="{FF2B5EF4-FFF2-40B4-BE49-F238E27FC236}">
                <a16:creationId xmlns:a16="http://schemas.microsoft.com/office/drawing/2014/main" id="{E2CCB741-249B-754D-B011-727BD886A2E3}"/>
              </a:ext>
            </a:extLst>
          </p:cNvPr>
          <p:cNvCxnSpPr>
            <a:stCxn id="30" idx="0"/>
          </p:cNvCxnSpPr>
          <p:nvPr/>
        </p:nvCxnSpPr>
        <p:spPr>
          <a:xfrm flipV="1">
            <a:off x="3949240"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直线箭头连接符 81">
            <a:extLst>
              <a:ext uri="{FF2B5EF4-FFF2-40B4-BE49-F238E27FC236}">
                <a16:creationId xmlns:a16="http://schemas.microsoft.com/office/drawing/2014/main" id="{D455BA66-32C9-594E-BAFA-58264E2EC375}"/>
              </a:ext>
            </a:extLst>
          </p:cNvPr>
          <p:cNvCxnSpPr>
            <a:stCxn id="31" idx="0"/>
          </p:cNvCxnSpPr>
          <p:nvPr/>
        </p:nvCxnSpPr>
        <p:spPr>
          <a:xfrm flipV="1">
            <a:off x="4723467"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直线箭头连接符 82">
            <a:extLst>
              <a:ext uri="{FF2B5EF4-FFF2-40B4-BE49-F238E27FC236}">
                <a16:creationId xmlns:a16="http://schemas.microsoft.com/office/drawing/2014/main" id="{C22C768D-EFA3-6E46-AB61-8623673D2D12}"/>
              </a:ext>
            </a:extLst>
          </p:cNvPr>
          <p:cNvCxnSpPr>
            <a:stCxn id="32" idx="0"/>
          </p:cNvCxnSpPr>
          <p:nvPr/>
        </p:nvCxnSpPr>
        <p:spPr>
          <a:xfrm flipV="1">
            <a:off x="5538495"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43406A7C-6DF0-2F43-AF20-5376EB7FA7E1}"/>
              </a:ext>
            </a:extLst>
          </p:cNvPr>
          <p:cNvCxnSpPr>
            <a:stCxn id="33" idx="0"/>
          </p:cNvCxnSpPr>
          <p:nvPr/>
        </p:nvCxnSpPr>
        <p:spPr>
          <a:xfrm flipV="1">
            <a:off x="6353523"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直线箭头连接符 84">
            <a:extLst>
              <a:ext uri="{FF2B5EF4-FFF2-40B4-BE49-F238E27FC236}">
                <a16:creationId xmlns:a16="http://schemas.microsoft.com/office/drawing/2014/main" id="{75E63977-2B8D-414E-BE8A-AE5E30364198}"/>
              </a:ext>
            </a:extLst>
          </p:cNvPr>
          <p:cNvCxnSpPr>
            <a:stCxn id="34" idx="0"/>
          </p:cNvCxnSpPr>
          <p:nvPr/>
        </p:nvCxnSpPr>
        <p:spPr>
          <a:xfrm flipV="1">
            <a:off x="7033140"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直线箭头连接符 85">
            <a:extLst>
              <a:ext uri="{FF2B5EF4-FFF2-40B4-BE49-F238E27FC236}">
                <a16:creationId xmlns:a16="http://schemas.microsoft.com/office/drawing/2014/main" id="{9B72D164-7449-E240-B893-CF77E5C8FBFA}"/>
              </a:ext>
            </a:extLst>
          </p:cNvPr>
          <p:cNvCxnSpPr>
            <a:stCxn id="35" idx="0"/>
          </p:cNvCxnSpPr>
          <p:nvPr/>
        </p:nvCxnSpPr>
        <p:spPr>
          <a:xfrm flipV="1">
            <a:off x="7748976"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7" name="文本框 86">
            <a:extLst>
              <a:ext uri="{FF2B5EF4-FFF2-40B4-BE49-F238E27FC236}">
                <a16:creationId xmlns:a16="http://schemas.microsoft.com/office/drawing/2014/main" id="{DAD74265-C2AD-C849-9AB3-8437A307E131}"/>
              </a:ext>
            </a:extLst>
          </p:cNvPr>
          <p:cNvSpPr txBox="1"/>
          <p:nvPr/>
        </p:nvSpPr>
        <p:spPr>
          <a:xfrm>
            <a:off x="931778" y="683846"/>
            <a:ext cx="282450" cy="300082"/>
          </a:xfrm>
          <a:prstGeom prst="rect">
            <a:avLst/>
          </a:prstGeom>
          <a:noFill/>
        </p:spPr>
        <p:txBody>
          <a:bodyPr wrap="none" rtlCol="0">
            <a:spAutoFit/>
          </a:bodyPr>
          <a:lstStyle/>
          <a:p>
            <a:r>
              <a:rPr kumimoji="1" lang="en-US" altLang="zh-CN" sz="1350" b="1" dirty="0"/>
              <a:t>B</a:t>
            </a:r>
            <a:endParaRPr kumimoji="1" lang="zh-CN" altLang="en-US" sz="1350" b="1" dirty="0"/>
          </a:p>
        </p:txBody>
      </p:sp>
      <p:sp>
        <p:nvSpPr>
          <p:cNvPr id="88" name="文本框 87">
            <a:extLst>
              <a:ext uri="{FF2B5EF4-FFF2-40B4-BE49-F238E27FC236}">
                <a16:creationId xmlns:a16="http://schemas.microsoft.com/office/drawing/2014/main" id="{3D6D8B11-309B-D049-AC9E-5FC907D3B6F2}"/>
              </a:ext>
            </a:extLst>
          </p:cNvPr>
          <p:cNvSpPr txBox="1"/>
          <p:nvPr/>
        </p:nvSpPr>
        <p:spPr>
          <a:xfrm>
            <a:off x="1665203" y="683846"/>
            <a:ext cx="231154" cy="300082"/>
          </a:xfrm>
          <a:prstGeom prst="rect">
            <a:avLst/>
          </a:prstGeom>
          <a:noFill/>
        </p:spPr>
        <p:txBody>
          <a:bodyPr wrap="none" rtlCol="0">
            <a:spAutoFit/>
          </a:bodyPr>
          <a:lstStyle/>
          <a:p>
            <a:r>
              <a:rPr kumimoji="1" lang="en-US" altLang="zh-CN" sz="1350" b="1" dirty="0"/>
              <a:t>I</a:t>
            </a:r>
            <a:endParaRPr kumimoji="1" lang="zh-CN" altLang="en-US" sz="1350" b="1" dirty="0"/>
          </a:p>
        </p:txBody>
      </p:sp>
      <p:sp>
        <p:nvSpPr>
          <p:cNvPr id="89" name="文本框 88">
            <a:extLst>
              <a:ext uri="{FF2B5EF4-FFF2-40B4-BE49-F238E27FC236}">
                <a16:creationId xmlns:a16="http://schemas.microsoft.com/office/drawing/2014/main" id="{516176FB-7F78-2C49-94FE-62C58D258AA4}"/>
              </a:ext>
            </a:extLst>
          </p:cNvPr>
          <p:cNvSpPr txBox="1"/>
          <p:nvPr/>
        </p:nvSpPr>
        <p:spPr>
          <a:xfrm>
            <a:off x="2360528" y="708045"/>
            <a:ext cx="231154" cy="300082"/>
          </a:xfrm>
          <a:prstGeom prst="rect">
            <a:avLst/>
          </a:prstGeom>
          <a:noFill/>
        </p:spPr>
        <p:txBody>
          <a:bodyPr wrap="none" rtlCol="0">
            <a:spAutoFit/>
          </a:bodyPr>
          <a:lstStyle/>
          <a:p>
            <a:r>
              <a:rPr kumimoji="1" lang="en-US" altLang="zh-CN" sz="1350" b="1" dirty="0"/>
              <a:t>I</a:t>
            </a:r>
            <a:endParaRPr kumimoji="1" lang="zh-CN" altLang="en-US" sz="1350" b="1" dirty="0"/>
          </a:p>
        </p:txBody>
      </p:sp>
      <p:sp>
        <p:nvSpPr>
          <p:cNvPr id="90" name="文本框 89">
            <a:extLst>
              <a:ext uri="{FF2B5EF4-FFF2-40B4-BE49-F238E27FC236}">
                <a16:creationId xmlns:a16="http://schemas.microsoft.com/office/drawing/2014/main" id="{DB039EE4-E4EC-B449-A194-C733B744172F}"/>
              </a:ext>
            </a:extLst>
          </p:cNvPr>
          <p:cNvSpPr txBox="1"/>
          <p:nvPr/>
        </p:nvSpPr>
        <p:spPr>
          <a:xfrm>
            <a:off x="3055853" y="708045"/>
            <a:ext cx="282450" cy="300082"/>
          </a:xfrm>
          <a:prstGeom prst="rect">
            <a:avLst/>
          </a:prstGeom>
          <a:noFill/>
        </p:spPr>
        <p:txBody>
          <a:bodyPr wrap="none" rtlCol="0">
            <a:spAutoFit/>
          </a:bodyPr>
          <a:lstStyle/>
          <a:p>
            <a:r>
              <a:rPr kumimoji="1" lang="en-US" altLang="zh-CN" sz="1350" b="1" dirty="0"/>
              <a:t>B</a:t>
            </a:r>
            <a:endParaRPr kumimoji="1" lang="zh-CN" altLang="en-US" sz="1350" b="1" dirty="0"/>
          </a:p>
        </p:txBody>
      </p:sp>
      <p:sp>
        <p:nvSpPr>
          <p:cNvPr id="91" name="文本框 90">
            <a:extLst>
              <a:ext uri="{FF2B5EF4-FFF2-40B4-BE49-F238E27FC236}">
                <a16:creationId xmlns:a16="http://schemas.microsoft.com/office/drawing/2014/main" id="{DF197DC7-CA12-5648-92C8-456AC122CBA2}"/>
              </a:ext>
            </a:extLst>
          </p:cNvPr>
          <p:cNvSpPr txBox="1"/>
          <p:nvPr/>
        </p:nvSpPr>
        <p:spPr>
          <a:xfrm>
            <a:off x="3830079" y="708045"/>
            <a:ext cx="231154" cy="300082"/>
          </a:xfrm>
          <a:prstGeom prst="rect">
            <a:avLst/>
          </a:prstGeom>
          <a:noFill/>
        </p:spPr>
        <p:txBody>
          <a:bodyPr wrap="none" rtlCol="0">
            <a:spAutoFit/>
          </a:bodyPr>
          <a:lstStyle/>
          <a:p>
            <a:r>
              <a:rPr kumimoji="1" lang="en-US" altLang="zh-CN" sz="1350" b="1" dirty="0"/>
              <a:t>I</a:t>
            </a:r>
            <a:endParaRPr kumimoji="1" lang="zh-CN" altLang="en-US" sz="1350" b="1" dirty="0"/>
          </a:p>
        </p:txBody>
      </p:sp>
      <p:sp>
        <p:nvSpPr>
          <p:cNvPr id="92" name="文本框 91">
            <a:extLst>
              <a:ext uri="{FF2B5EF4-FFF2-40B4-BE49-F238E27FC236}">
                <a16:creationId xmlns:a16="http://schemas.microsoft.com/office/drawing/2014/main" id="{FDAE721B-C732-3C47-A5DE-AFCA37E0F02E}"/>
              </a:ext>
            </a:extLst>
          </p:cNvPr>
          <p:cNvSpPr txBox="1"/>
          <p:nvPr/>
        </p:nvSpPr>
        <p:spPr>
          <a:xfrm>
            <a:off x="4604306" y="708045"/>
            <a:ext cx="231154" cy="300082"/>
          </a:xfrm>
          <a:prstGeom prst="rect">
            <a:avLst/>
          </a:prstGeom>
          <a:noFill/>
        </p:spPr>
        <p:txBody>
          <a:bodyPr wrap="none" rtlCol="0">
            <a:spAutoFit/>
          </a:bodyPr>
          <a:lstStyle/>
          <a:p>
            <a:r>
              <a:rPr kumimoji="1" lang="en-US" altLang="zh-CN" sz="1350" b="1" dirty="0"/>
              <a:t>I</a:t>
            </a:r>
            <a:endParaRPr kumimoji="1" lang="zh-CN" altLang="en-US" sz="1350" b="1" dirty="0"/>
          </a:p>
        </p:txBody>
      </p:sp>
      <p:sp>
        <p:nvSpPr>
          <p:cNvPr id="93" name="文本框 92">
            <a:extLst>
              <a:ext uri="{FF2B5EF4-FFF2-40B4-BE49-F238E27FC236}">
                <a16:creationId xmlns:a16="http://schemas.microsoft.com/office/drawing/2014/main" id="{D8D649CE-0284-8941-A467-5926C02499CC}"/>
              </a:ext>
            </a:extLst>
          </p:cNvPr>
          <p:cNvSpPr txBox="1"/>
          <p:nvPr/>
        </p:nvSpPr>
        <p:spPr>
          <a:xfrm>
            <a:off x="5419334" y="708045"/>
            <a:ext cx="301686" cy="300082"/>
          </a:xfrm>
          <a:prstGeom prst="rect">
            <a:avLst/>
          </a:prstGeom>
          <a:noFill/>
        </p:spPr>
        <p:txBody>
          <a:bodyPr wrap="none" rtlCol="0">
            <a:spAutoFit/>
          </a:bodyPr>
          <a:lstStyle/>
          <a:p>
            <a:r>
              <a:rPr kumimoji="1" lang="en-US" altLang="zh-CN" sz="1350" b="1" dirty="0"/>
              <a:t>O</a:t>
            </a:r>
            <a:endParaRPr kumimoji="1" lang="zh-CN" altLang="en-US" sz="1350" b="1" dirty="0"/>
          </a:p>
        </p:txBody>
      </p:sp>
      <p:sp>
        <p:nvSpPr>
          <p:cNvPr id="94" name="文本框 93">
            <a:extLst>
              <a:ext uri="{FF2B5EF4-FFF2-40B4-BE49-F238E27FC236}">
                <a16:creationId xmlns:a16="http://schemas.microsoft.com/office/drawing/2014/main" id="{27430CBC-B107-D044-8B7C-4AB1F9C66207}"/>
              </a:ext>
            </a:extLst>
          </p:cNvPr>
          <p:cNvSpPr txBox="1"/>
          <p:nvPr/>
        </p:nvSpPr>
        <p:spPr>
          <a:xfrm>
            <a:off x="6234362" y="708045"/>
            <a:ext cx="301686" cy="300082"/>
          </a:xfrm>
          <a:prstGeom prst="rect">
            <a:avLst/>
          </a:prstGeom>
          <a:noFill/>
        </p:spPr>
        <p:txBody>
          <a:bodyPr wrap="none" rtlCol="0">
            <a:spAutoFit/>
          </a:bodyPr>
          <a:lstStyle/>
          <a:p>
            <a:r>
              <a:rPr kumimoji="1" lang="en-US" altLang="zh-CN" sz="1350" b="1" dirty="0"/>
              <a:t>O</a:t>
            </a:r>
            <a:endParaRPr kumimoji="1" lang="zh-CN" altLang="en-US" sz="1350" b="1" dirty="0"/>
          </a:p>
        </p:txBody>
      </p:sp>
      <p:sp>
        <p:nvSpPr>
          <p:cNvPr id="95" name="文本框 94">
            <a:extLst>
              <a:ext uri="{FF2B5EF4-FFF2-40B4-BE49-F238E27FC236}">
                <a16:creationId xmlns:a16="http://schemas.microsoft.com/office/drawing/2014/main" id="{D4E592BA-2B39-FE47-8DBA-85C6FB2D1BA5}"/>
              </a:ext>
            </a:extLst>
          </p:cNvPr>
          <p:cNvSpPr txBox="1"/>
          <p:nvPr/>
        </p:nvSpPr>
        <p:spPr>
          <a:xfrm>
            <a:off x="6913979" y="708045"/>
            <a:ext cx="301686" cy="300082"/>
          </a:xfrm>
          <a:prstGeom prst="rect">
            <a:avLst/>
          </a:prstGeom>
          <a:noFill/>
        </p:spPr>
        <p:txBody>
          <a:bodyPr wrap="none" rtlCol="0">
            <a:spAutoFit/>
          </a:bodyPr>
          <a:lstStyle/>
          <a:p>
            <a:r>
              <a:rPr kumimoji="1" lang="en-US" altLang="zh-CN" sz="1350" b="1" dirty="0"/>
              <a:t>O</a:t>
            </a:r>
            <a:endParaRPr kumimoji="1" lang="zh-CN" altLang="en-US" sz="1350" b="1" dirty="0"/>
          </a:p>
        </p:txBody>
      </p:sp>
      <p:sp>
        <p:nvSpPr>
          <p:cNvPr id="96" name="文本框 95">
            <a:extLst>
              <a:ext uri="{FF2B5EF4-FFF2-40B4-BE49-F238E27FC236}">
                <a16:creationId xmlns:a16="http://schemas.microsoft.com/office/drawing/2014/main" id="{5C475165-E59F-1A48-856C-5062FE021B17}"/>
              </a:ext>
            </a:extLst>
          </p:cNvPr>
          <p:cNvSpPr txBox="1"/>
          <p:nvPr/>
        </p:nvSpPr>
        <p:spPr>
          <a:xfrm>
            <a:off x="7629815" y="708045"/>
            <a:ext cx="301686" cy="300082"/>
          </a:xfrm>
          <a:prstGeom prst="rect">
            <a:avLst/>
          </a:prstGeom>
          <a:noFill/>
        </p:spPr>
        <p:txBody>
          <a:bodyPr wrap="none" rtlCol="0">
            <a:spAutoFit/>
          </a:bodyPr>
          <a:lstStyle/>
          <a:p>
            <a:r>
              <a:rPr kumimoji="1" lang="en-US" altLang="zh-CN" sz="1350" b="1" dirty="0"/>
              <a:t>O</a:t>
            </a:r>
            <a:endParaRPr kumimoji="1" lang="zh-CN" altLang="en-US" sz="1350" b="1" dirty="0"/>
          </a:p>
        </p:txBody>
      </p:sp>
    </p:spTree>
    <p:extLst>
      <p:ext uri="{BB962C8B-B14F-4D97-AF65-F5344CB8AC3E}">
        <p14:creationId xmlns:p14="http://schemas.microsoft.com/office/powerpoint/2010/main" val="302873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E2A1120-4DE6-894A-B98C-CB5510A12ADF}"/>
              </a:ext>
            </a:extLst>
          </p:cNvPr>
          <p:cNvPicPr>
            <a:picLocks noChangeAspect="1"/>
          </p:cNvPicPr>
          <p:nvPr/>
        </p:nvPicPr>
        <p:blipFill>
          <a:blip r:embed="rId2"/>
          <a:stretch>
            <a:fillRect/>
          </a:stretch>
        </p:blipFill>
        <p:spPr>
          <a:xfrm>
            <a:off x="4948246" y="1087988"/>
            <a:ext cx="3137544" cy="673991"/>
          </a:xfrm>
          <a:prstGeom prst="rect">
            <a:avLst/>
          </a:prstGeom>
        </p:spPr>
      </p:pic>
      <p:sp>
        <p:nvSpPr>
          <p:cNvPr id="2" name="文本框 1">
            <a:extLst>
              <a:ext uri="{FF2B5EF4-FFF2-40B4-BE49-F238E27FC236}">
                <a16:creationId xmlns:a16="http://schemas.microsoft.com/office/drawing/2014/main" id="{35B1D619-4CC1-F54D-B29E-AC885AA4CAF8}"/>
              </a:ext>
            </a:extLst>
          </p:cNvPr>
          <p:cNvSpPr txBox="1"/>
          <p:nvPr/>
        </p:nvSpPr>
        <p:spPr>
          <a:xfrm>
            <a:off x="1391949" y="227503"/>
            <a:ext cx="6639978" cy="523220"/>
          </a:xfrm>
          <a:prstGeom prst="rect">
            <a:avLst/>
          </a:prstGeom>
          <a:noFill/>
        </p:spPr>
        <p:txBody>
          <a:bodyPr wrap="square" rtlCol="0">
            <a:spAutoFit/>
          </a:bodyPr>
          <a:lstStyle/>
          <a:p>
            <a:pPr algn="ctr"/>
            <a:r>
              <a:rPr lang="zh-CN" altLang="en-US" sz="2800" dirty="0"/>
              <a:t>回顾 </a:t>
            </a:r>
            <a:r>
              <a:rPr lang="en-US" altLang="zh-CN" sz="2800" dirty="0"/>
              <a:t>BERT</a:t>
            </a:r>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3"/>
          <a:stretch>
            <a:fillRect/>
          </a:stretch>
        </p:blipFill>
        <p:spPr>
          <a:xfrm>
            <a:off x="8031927" y="221221"/>
            <a:ext cx="871928" cy="271266"/>
          </a:xfrm>
          <a:prstGeom prst="rect">
            <a:avLst/>
          </a:prstGeom>
        </p:spPr>
      </p:pic>
      <p:sp>
        <p:nvSpPr>
          <p:cNvPr id="8" name="文本框 7">
            <a:extLst>
              <a:ext uri="{FF2B5EF4-FFF2-40B4-BE49-F238E27FC236}">
                <a16:creationId xmlns:a16="http://schemas.microsoft.com/office/drawing/2014/main" id="{542F749D-DFA5-AB48-A7AB-74682320EE0F}"/>
              </a:ext>
            </a:extLst>
          </p:cNvPr>
          <p:cNvSpPr txBox="1"/>
          <p:nvPr/>
        </p:nvSpPr>
        <p:spPr>
          <a:xfrm>
            <a:off x="879083" y="3449274"/>
            <a:ext cx="5268378" cy="1171731"/>
          </a:xfrm>
          <a:prstGeom prst="rect">
            <a:avLst/>
          </a:prstGeom>
          <a:noFill/>
        </p:spPr>
        <p:txBody>
          <a:bodyPr wrap="square" rtlCol="0">
            <a:spAutoFit/>
          </a:bodyPr>
          <a:lstStyle/>
          <a:p>
            <a:pPr>
              <a:lnSpc>
                <a:spcPct val="150000"/>
              </a:lnSpc>
            </a:pPr>
            <a:r>
              <a:rPr lang="en-US" altLang="zh-CN" sz="1200" dirty="0"/>
              <a:t>1.</a:t>
            </a:r>
            <a:r>
              <a:rPr lang="zh-CN" altLang="en-US" sz="1200" dirty="0"/>
              <a:t> </a:t>
            </a:r>
            <a:r>
              <a:rPr lang="en" altLang="zh-CN" sz="1200" dirty="0"/>
              <a:t> </a:t>
            </a:r>
            <a:r>
              <a:rPr lang="zh-CN" altLang="en" sz="1200" b="1" dirty="0"/>
              <a:t>模型</a:t>
            </a:r>
            <a:r>
              <a:rPr lang="zh-CN" altLang="en-US" sz="1200" b="1" dirty="0"/>
              <a:t>架构：</a:t>
            </a:r>
            <a:r>
              <a:rPr lang="en-US" altLang="zh-CN" sz="1200" dirty="0"/>
              <a:t>12/24</a:t>
            </a:r>
            <a:r>
              <a:rPr lang="zh-CN" altLang="en-US" sz="1200" dirty="0"/>
              <a:t> 层双向 </a:t>
            </a:r>
            <a:r>
              <a:rPr lang="en-US" altLang="zh-CN" sz="1200" dirty="0"/>
              <a:t>Transformer</a:t>
            </a:r>
          </a:p>
          <a:p>
            <a:pPr>
              <a:lnSpc>
                <a:spcPct val="150000"/>
              </a:lnSpc>
            </a:pPr>
            <a:r>
              <a:rPr kumimoji="1" lang="en-US" altLang="zh-CN" sz="1200" dirty="0"/>
              <a:t>2.</a:t>
            </a:r>
            <a:r>
              <a:rPr kumimoji="1" lang="zh-CN" altLang="en-US" sz="1200" dirty="0"/>
              <a:t>  </a:t>
            </a:r>
            <a:r>
              <a:rPr kumimoji="1" lang="en-US" altLang="zh-CN" sz="1200" b="1" dirty="0"/>
              <a:t>Embedding</a:t>
            </a:r>
            <a:r>
              <a:rPr kumimoji="1" lang="zh-CN" altLang="en-US" sz="1200" dirty="0"/>
              <a:t> </a:t>
            </a:r>
            <a:r>
              <a:rPr kumimoji="1" lang="en-US" altLang="zh-CN" sz="1200" dirty="0"/>
              <a:t>=</a:t>
            </a:r>
            <a:r>
              <a:rPr kumimoji="1" lang="zh-CN" altLang="en-US" sz="1200" dirty="0"/>
              <a:t> </a:t>
            </a:r>
            <a:r>
              <a:rPr kumimoji="1" lang="en-US" altLang="zh-CN" sz="1200" dirty="0"/>
              <a:t>token</a:t>
            </a:r>
            <a:r>
              <a:rPr kumimoji="1" lang="zh-CN" altLang="en-US" sz="1200" dirty="0"/>
              <a:t> </a:t>
            </a:r>
            <a:r>
              <a:rPr kumimoji="1" lang="en-US" altLang="zh-CN" sz="1200" dirty="0"/>
              <a:t>embedding</a:t>
            </a:r>
            <a:r>
              <a:rPr kumimoji="1" lang="zh-CN" altLang="en-US" sz="1200" dirty="0"/>
              <a:t> </a:t>
            </a:r>
            <a:r>
              <a:rPr kumimoji="1" lang="en-US" altLang="zh-CN" sz="1200" dirty="0"/>
              <a:t>+</a:t>
            </a:r>
            <a:r>
              <a:rPr kumimoji="1" lang="zh-CN" altLang="en-US" sz="1200" dirty="0"/>
              <a:t> </a:t>
            </a:r>
            <a:r>
              <a:rPr kumimoji="1" lang="en-US" altLang="zh-CN" sz="1200" dirty="0"/>
              <a:t>segment</a:t>
            </a:r>
            <a:r>
              <a:rPr kumimoji="1" lang="zh-CN" altLang="en-US" sz="1200" dirty="0"/>
              <a:t> </a:t>
            </a:r>
            <a:r>
              <a:rPr kumimoji="1" lang="en-US" altLang="zh-CN" sz="1200" dirty="0"/>
              <a:t>embedding</a:t>
            </a:r>
            <a:r>
              <a:rPr kumimoji="1" lang="zh-CN" altLang="en-US" sz="1200" dirty="0"/>
              <a:t> </a:t>
            </a:r>
            <a:r>
              <a:rPr kumimoji="1" lang="en-US" altLang="zh-CN" sz="1200" dirty="0"/>
              <a:t>+</a:t>
            </a:r>
            <a:r>
              <a:rPr kumimoji="1" lang="zh-CN" altLang="en-US" sz="1200" dirty="0"/>
              <a:t> </a:t>
            </a:r>
            <a:r>
              <a:rPr kumimoji="1" lang="en-US" altLang="zh-CN" sz="1200" dirty="0"/>
              <a:t>position</a:t>
            </a:r>
            <a:r>
              <a:rPr kumimoji="1" lang="zh-CN" altLang="en-US" sz="1200" dirty="0"/>
              <a:t> </a:t>
            </a:r>
            <a:r>
              <a:rPr kumimoji="1" lang="en-US" altLang="zh-CN" sz="1200" dirty="0"/>
              <a:t>embedding</a:t>
            </a:r>
          </a:p>
          <a:p>
            <a:pPr marL="228600" indent="-228600">
              <a:lnSpc>
                <a:spcPct val="150000"/>
              </a:lnSpc>
              <a:buAutoNum type="arabicPeriod" startAt="3"/>
            </a:pPr>
            <a:r>
              <a:rPr lang="zh-CN" altLang="en-US" sz="1200" b="1" dirty="0"/>
              <a:t>预训练任务</a:t>
            </a:r>
            <a:r>
              <a:rPr lang="zh-CN" altLang="en-US" sz="1200" dirty="0"/>
              <a:t>：</a:t>
            </a:r>
            <a:r>
              <a:rPr lang="en" altLang="zh-CN" sz="1200" dirty="0"/>
              <a:t>Masked LM</a:t>
            </a:r>
            <a:r>
              <a:rPr lang="zh-CN" altLang="en-US" sz="1200" dirty="0"/>
              <a:t> </a:t>
            </a:r>
            <a:r>
              <a:rPr lang="en-US" altLang="zh-CN" sz="1200" dirty="0"/>
              <a:t>+</a:t>
            </a:r>
            <a:r>
              <a:rPr lang="zh-CN" altLang="en-US" sz="1200" dirty="0"/>
              <a:t> </a:t>
            </a:r>
            <a:r>
              <a:rPr lang="en-US" altLang="zh-CN" sz="1200" dirty="0"/>
              <a:t>NSP</a:t>
            </a:r>
          </a:p>
          <a:p>
            <a:pPr marL="228600" indent="-228600">
              <a:lnSpc>
                <a:spcPct val="150000"/>
              </a:lnSpc>
              <a:buAutoNum type="arabicPeriod" startAt="3"/>
            </a:pPr>
            <a:r>
              <a:rPr kumimoji="1" lang="zh-CN" altLang="en-US" sz="1200" b="1" dirty="0"/>
              <a:t>预训练数据集</a:t>
            </a:r>
            <a:r>
              <a:rPr kumimoji="1" lang="zh-CN" altLang="en-US" sz="1200" dirty="0"/>
              <a:t>：</a:t>
            </a:r>
            <a:r>
              <a:rPr kumimoji="1" lang="en-US" altLang="zh-CN" sz="1200" dirty="0" err="1"/>
              <a:t>BooksCorpus</a:t>
            </a:r>
            <a:r>
              <a:rPr kumimoji="1" lang="zh-CN" altLang="en-US" sz="1200" dirty="0"/>
              <a:t> </a:t>
            </a:r>
            <a:r>
              <a:rPr kumimoji="1" lang="en-US" altLang="zh-CN" sz="1200" dirty="0"/>
              <a:t>+</a:t>
            </a:r>
            <a:r>
              <a:rPr kumimoji="1" lang="zh-CN" altLang="en-US" sz="1200" dirty="0"/>
              <a:t> </a:t>
            </a:r>
            <a:r>
              <a:rPr kumimoji="1" lang="en-US" altLang="zh-CN" sz="1200" dirty="0"/>
              <a:t>English</a:t>
            </a:r>
            <a:r>
              <a:rPr kumimoji="1" lang="zh-CN" altLang="en-US" sz="1200" dirty="0"/>
              <a:t> </a:t>
            </a:r>
            <a:r>
              <a:rPr kumimoji="1" lang="en-US" altLang="zh-CN" sz="1200" dirty="0" err="1"/>
              <a:t>wikipedia</a:t>
            </a:r>
            <a:endParaRPr kumimoji="1" lang="zh-CN" altLang="en-US" sz="1200" dirty="0"/>
          </a:p>
        </p:txBody>
      </p:sp>
      <p:sp>
        <p:nvSpPr>
          <p:cNvPr id="9" name="文本框 8">
            <a:extLst>
              <a:ext uri="{FF2B5EF4-FFF2-40B4-BE49-F238E27FC236}">
                <a16:creationId xmlns:a16="http://schemas.microsoft.com/office/drawing/2014/main" id="{3F662B2C-6274-EF4B-A74A-5CB13BB1CA48}"/>
              </a:ext>
            </a:extLst>
          </p:cNvPr>
          <p:cNvSpPr txBox="1"/>
          <p:nvPr/>
        </p:nvSpPr>
        <p:spPr>
          <a:xfrm>
            <a:off x="236181" y="4718766"/>
            <a:ext cx="6165470" cy="307777"/>
          </a:xfrm>
          <a:prstGeom prst="rect">
            <a:avLst/>
          </a:prstGeom>
          <a:noFill/>
        </p:spPr>
        <p:txBody>
          <a:bodyPr wrap="none" rtlCol="0">
            <a:spAutoFit/>
          </a:bodyPr>
          <a:lstStyle/>
          <a:p>
            <a:r>
              <a:rPr lang="en" altLang="zh-CN" sz="1400" dirty="0"/>
              <a:t>BERT: Pre-training of Deep Bidirectional Transformers for Language Understanding</a:t>
            </a:r>
            <a:endParaRPr kumimoji="1" lang="zh-CN" altLang="en-US" sz="1000" dirty="0"/>
          </a:p>
        </p:txBody>
      </p:sp>
      <p:pic>
        <p:nvPicPr>
          <p:cNvPr id="3" name="图片 2">
            <a:extLst>
              <a:ext uri="{FF2B5EF4-FFF2-40B4-BE49-F238E27FC236}">
                <a16:creationId xmlns:a16="http://schemas.microsoft.com/office/drawing/2014/main" id="{970D3A71-A6D8-FC4A-B227-A82C66F17B63}"/>
              </a:ext>
            </a:extLst>
          </p:cNvPr>
          <p:cNvPicPr>
            <a:picLocks noChangeAspect="1"/>
          </p:cNvPicPr>
          <p:nvPr/>
        </p:nvPicPr>
        <p:blipFill>
          <a:blip r:embed="rId4"/>
          <a:stretch>
            <a:fillRect/>
          </a:stretch>
        </p:blipFill>
        <p:spPr>
          <a:xfrm>
            <a:off x="719757" y="1017380"/>
            <a:ext cx="2955427" cy="2431894"/>
          </a:xfrm>
          <a:prstGeom prst="rect">
            <a:avLst/>
          </a:prstGeom>
        </p:spPr>
      </p:pic>
      <p:pic>
        <p:nvPicPr>
          <p:cNvPr id="5" name="图片 4">
            <a:extLst>
              <a:ext uri="{FF2B5EF4-FFF2-40B4-BE49-F238E27FC236}">
                <a16:creationId xmlns:a16="http://schemas.microsoft.com/office/drawing/2014/main" id="{0BD32F0E-3DB8-D748-98F3-C0AFBA3DB524}"/>
              </a:ext>
            </a:extLst>
          </p:cNvPr>
          <p:cNvPicPr>
            <a:picLocks noChangeAspect="1"/>
          </p:cNvPicPr>
          <p:nvPr/>
        </p:nvPicPr>
        <p:blipFill>
          <a:blip r:embed="rId5"/>
          <a:stretch>
            <a:fillRect/>
          </a:stretch>
        </p:blipFill>
        <p:spPr>
          <a:xfrm>
            <a:off x="4130181" y="1899097"/>
            <a:ext cx="4773674" cy="1548485"/>
          </a:xfrm>
          <a:prstGeom prst="rect">
            <a:avLst/>
          </a:prstGeom>
        </p:spPr>
      </p:pic>
    </p:spTree>
    <p:extLst>
      <p:ext uri="{BB962C8B-B14F-4D97-AF65-F5344CB8AC3E}">
        <p14:creationId xmlns:p14="http://schemas.microsoft.com/office/powerpoint/2010/main" val="45601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96BDC1A-BDD7-C14C-B945-0807F9B98F68}"/>
              </a:ext>
            </a:extLst>
          </p:cNvPr>
          <p:cNvSpPr txBox="1"/>
          <p:nvPr/>
        </p:nvSpPr>
        <p:spPr>
          <a:xfrm>
            <a:off x="1391949" y="227503"/>
            <a:ext cx="6639978" cy="523220"/>
          </a:xfrm>
          <a:prstGeom prst="rect">
            <a:avLst/>
          </a:prstGeom>
          <a:noFill/>
        </p:spPr>
        <p:txBody>
          <a:bodyPr wrap="square" rtlCol="0">
            <a:spAutoFit/>
          </a:bodyPr>
          <a:lstStyle/>
          <a:p>
            <a:pPr algn="ctr"/>
            <a:r>
              <a:rPr lang="zh-CN" altLang="en-US" sz="2800" dirty="0"/>
              <a:t>回顾 </a:t>
            </a:r>
            <a:r>
              <a:rPr lang="en-US" altLang="zh-CN" sz="2800" dirty="0"/>
              <a:t>BERT</a:t>
            </a:r>
            <a:r>
              <a:rPr lang="zh-CN" altLang="en-US" sz="2800" dirty="0"/>
              <a:t> </a:t>
            </a:r>
            <a:endParaRPr lang="en-US" altLang="zh-CN" sz="2800" dirty="0"/>
          </a:p>
        </p:txBody>
      </p:sp>
      <p:pic>
        <p:nvPicPr>
          <p:cNvPr id="3" name="feb4e6b8-2397-11eb-9748-0eb20c5883f6">
            <a:hlinkClick r:id="" action="ppaction://media"/>
            <a:extLst>
              <a:ext uri="{FF2B5EF4-FFF2-40B4-BE49-F238E27FC236}">
                <a16:creationId xmlns:a16="http://schemas.microsoft.com/office/drawing/2014/main" id="{9A4CC1DD-7BD7-CD4B-918E-2D011E8360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58546" y="750723"/>
            <a:ext cx="4506784" cy="3985257"/>
          </a:xfrm>
          <a:prstGeom prst="rect">
            <a:avLst/>
          </a:prstGeom>
        </p:spPr>
      </p:pic>
    </p:spTree>
    <p:extLst>
      <p:ext uri="{BB962C8B-B14F-4D97-AF65-F5344CB8AC3E}">
        <p14:creationId xmlns:p14="http://schemas.microsoft.com/office/powerpoint/2010/main" val="185485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2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3"/>
                </p:tgtEl>
              </p:cMediaNode>
            </p:video>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B1D619-4CC1-F54D-B29E-AC885AA4CAF8}"/>
              </a:ext>
            </a:extLst>
          </p:cNvPr>
          <p:cNvSpPr txBox="1"/>
          <p:nvPr/>
        </p:nvSpPr>
        <p:spPr>
          <a:xfrm>
            <a:off x="1426889" y="108986"/>
            <a:ext cx="6639978" cy="523220"/>
          </a:xfrm>
          <a:prstGeom prst="rect">
            <a:avLst/>
          </a:prstGeom>
          <a:noFill/>
        </p:spPr>
        <p:txBody>
          <a:bodyPr wrap="square" rtlCol="0">
            <a:spAutoFit/>
          </a:bodyPr>
          <a:lstStyle/>
          <a:p>
            <a:pPr algn="ctr"/>
            <a:r>
              <a:rPr lang="en-US" altLang="zh-CN" sz="2800" dirty="0"/>
              <a:t>BERT+CRF</a:t>
            </a:r>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3"/>
          <a:stretch>
            <a:fillRect/>
          </a:stretch>
        </p:blipFill>
        <p:spPr>
          <a:xfrm>
            <a:off x="8031927" y="221221"/>
            <a:ext cx="871928" cy="271266"/>
          </a:xfrm>
          <a:prstGeom prst="rect">
            <a:avLst/>
          </a:prstGeom>
        </p:spPr>
      </p:pic>
      <mc:AlternateContent xmlns:mc="http://schemas.openxmlformats.org/markup-compatibility/2006" xmlns:a14="http://schemas.microsoft.com/office/drawing/2010/main">
        <mc:Choice Requires="a14">
          <p:sp>
            <p:nvSpPr>
              <p:cNvPr id="4" name="椭圆 3">
                <a:extLst>
                  <a:ext uri="{FF2B5EF4-FFF2-40B4-BE49-F238E27FC236}">
                    <a16:creationId xmlns:a16="http://schemas.microsoft.com/office/drawing/2014/main" id="{8D5C7B84-4E54-0849-88EF-9D04526738F5}"/>
                  </a:ext>
                </a:extLst>
              </p:cNvPr>
              <p:cNvSpPr/>
              <p:nvPr/>
            </p:nvSpPr>
            <p:spPr>
              <a:xfrm>
                <a:off x="884251"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1</m:t>
                          </m:r>
                        </m:sub>
                      </m:sSub>
                    </m:oMath>
                  </m:oMathPara>
                </a14:m>
                <a:endParaRPr kumimoji="1" lang="zh-CN" altLang="en-US" sz="1350" dirty="0"/>
              </a:p>
            </p:txBody>
          </p:sp>
        </mc:Choice>
        <mc:Fallback xmlns="">
          <p:sp>
            <p:nvSpPr>
              <p:cNvPr id="4" name="椭圆 3">
                <a:extLst>
                  <a:ext uri="{FF2B5EF4-FFF2-40B4-BE49-F238E27FC236}">
                    <a16:creationId xmlns:a16="http://schemas.microsoft.com/office/drawing/2014/main" id="{8D5C7B84-4E54-0849-88EF-9D04526738F5}"/>
                  </a:ext>
                </a:extLst>
              </p:cNvPr>
              <p:cNvSpPr>
                <a:spLocks noRot="1" noChangeAspect="1" noMove="1" noResize="1" noEditPoints="1" noAdjustHandles="1" noChangeArrowheads="1" noChangeShapeType="1" noTextEdit="1"/>
              </p:cNvSpPr>
              <p:nvPr/>
            </p:nvSpPr>
            <p:spPr>
              <a:xfrm>
                <a:off x="884251" y="4016569"/>
                <a:ext cx="352425" cy="342900"/>
              </a:xfrm>
              <a:prstGeom prst="ellipse">
                <a:avLst/>
              </a:prstGeom>
              <a:blipFill>
                <a:blip r:embed="rId4"/>
                <a:stretch>
                  <a:fillRect l="-1000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6539B79D-EC4E-CA44-8EAD-81656CFB5DFA}"/>
                  </a:ext>
                </a:extLst>
              </p:cNvPr>
              <p:cNvSpPr/>
              <p:nvPr/>
            </p:nvSpPr>
            <p:spPr>
              <a:xfrm>
                <a:off x="1608151"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2</m:t>
                          </m:r>
                        </m:sub>
                      </m:sSub>
                    </m:oMath>
                  </m:oMathPara>
                </a14:m>
                <a:endParaRPr kumimoji="1" lang="zh-CN" altLang="en-US" sz="1350" dirty="0"/>
              </a:p>
            </p:txBody>
          </p:sp>
        </mc:Choice>
        <mc:Fallback xmlns="">
          <p:sp>
            <p:nvSpPr>
              <p:cNvPr id="5" name="椭圆 4">
                <a:extLst>
                  <a:ext uri="{FF2B5EF4-FFF2-40B4-BE49-F238E27FC236}">
                    <a16:creationId xmlns:a16="http://schemas.microsoft.com/office/drawing/2014/main" id="{6539B79D-EC4E-CA44-8EAD-81656CFB5DFA}"/>
                  </a:ext>
                </a:extLst>
              </p:cNvPr>
              <p:cNvSpPr>
                <a:spLocks noRot="1" noChangeAspect="1" noMove="1" noResize="1" noEditPoints="1" noAdjustHandles="1" noChangeArrowheads="1" noChangeShapeType="1" noTextEdit="1"/>
              </p:cNvSpPr>
              <p:nvPr/>
            </p:nvSpPr>
            <p:spPr>
              <a:xfrm>
                <a:off x="1608151" y="4016569"/>
                <a:ext cx="352425" cy="342900"/>
              </a:xfrm>
              <a:prstGeom prst="ellipse">
                <a:avLst/>
              </a:prstGeom>
              <a:blipFill>
                <a:blip r:embed="rId5"/>
                <a:stretch>
                  <a:fillRect l="-13333"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1816DCE8-D921-1945-9968-8EA7855BD5F1}"/>
                  </a:ext>
                </a:extLst>
              </p:cNvPr>
              <p:cNvSpPr/>
              <p:nvPr/>
            </p:nvSpPr>
            <p:spPr>
              <a:xfrm>
                <a:off x="2303476"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3</m:t>
                          </m:r>
                        </m:sub>
                      </m:sSub>
                    </m:oMath>
                  </m:oMathPara>
                </a14:m>
                <a:endParaRPr kumimoji="1" lang="zh-CN" altLang="en-US" sz="1350" dirty="0"/>
              </a:p>
            </p:txBody>
          </p:sp>
        </mc:Choice>
        <mc:Fallback xmlns="">
          <p:sp>
            <p:nvSpPr>
              <p:cNvPr id="7" name="椭圆 6">
                <a:extLst>
                  <a:ext uri="{FF2B5EF4-FFF2-40B4-BE49-F238E27FC236}">
                    <a16:creationId xmlns:a16="http://schemas.microsoft.com/office/drawing/2014/main" id="{1816DCE8-D921-1945-9968-8EA7855BD5F1}"/>
                  </a:ext>
                </a:extLst>
              </p:cNvPr>
              <p:cNvSpPr>
                <a:spLocks noRot="1" noChangeAspect="1" noMove="1" noResize="1" noEditPoints="1" noAdjustHandles="1" noChangeArrowheads="1" noChangeShapeType="1" noTextEdit="1"/>
              </p:cNvSpPr>
              <p:nvPr/>
            </p:nvSpPr>
            <p:spPr>
              <a:xfrm>
                <a:off x="2303476" y="4016569"/>
                <a:ext cx="352425" cy="342900"/>
              </a:xfrm>
              <a:prstGeom prst="ellipse">
                <a:avLst/>
              </a:prstGeom>
              <a:blipFill>
                <a:blip r:embed="rId6"/>
                <a:stretch>
                  <a:fillRect l="-13333" b="-3333"/>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9448FCBD-B336-C04D-918D-C316002E024A}"/>
              </a:ext>
            </a:extLst>
          </p:cNvPr>
          <p:cNvSpPr txBox="1"/>
          <p:nvPr/>
        </p:nvSpPr>
        <p:spPr>
          <a:xfrm>
            <a:off x="915527" y="4483294"/>
            <a:ext cx="357790" cy="300082"/>
          </a:xfrm>
          <a:prstGeom prst="rect">
            <a:avLst/>
          </a:prstGeom>
          <a:noFill/>
        </p:spPr>
        <p:txBody>
          <a:bodyPr wrap="none" rtlCol="0">
            <a:spAutoFit/>
          </a:bodyPr>
          <a:lstStyle/>
          <a:p>
            <a:r>
              <a:rPr kumimoji="1" lang="zh-CN" altLang="en-US" sz="1350" dirty="0"/>
              <a:t>张</a:t>
            </a:r>
          </a:p>
        </p:txBody>
      </p:sp>
      <p:sp>
        <p:nvSpPr>
          <p:cNvPr id="9" name="文本框 8">
            <a:extLst>
              <a:ext uri="{FF2B5EF4-FFF2-40B4-BE49-F238E27FC236}">
                <a16:creationId xmlns:a16="http://schemas.microsoft.com/office/drawing/2014/main" id="{C2C0CD6B-689E-9B41-801B-7DF8DD4EF265}"/>
              </a:ext>
            </a:extLst>
          </p:cNvPr>
          <p:cNvSpPr txBox="1"/>
          <p:nvPr/>
        </p:nvSpPr>
        <p:spPr>
          <a:xfrm>
            <a:off x="1648952" y="4483294"/>
            <a:ext cx="357790" cy="300082"/>
          </a:xfrm>
          <a:prstGeom prst="rect">
            <a:avLst/>
          </a:prstGeom>
          <a:noFill/>
        </p:spPr>
        <p:txBody>
          <a:bodyPr wrap="none" rtlCol="0">
            <a:spAutoFit/>
          </a:bodyPr>
          <a:lstStyle/>
          <a:p>
            <a:r>
              <a:rPr kumimoji="1" lang="zh-CN" altLang="en-US" sz="1350" dirty="0"/>
              <a:t>国</a:t>
            </a:r>
          </a:p>
        </p:txBody>
      </p:sp>
      <p:sp>
        <p:nvSpPr>
          <p:cNvPr id="10" name="文本框 9">
            <a:extLst>
              <a:ext uri="{FF2B5EF4-FFF2-40B4-BE49-F238E27FC236}">
                <a16:creationId xmlns:a16="http://schemas.microsoft.com/office/drawing/2014/main" id="{0F27A35E-733D-914B-9FCF-FE55080D2D67}"/>
              </a:ext>
            </a:extLst>
          </p:cNvPr>
          <p:cNvSpPr txBox="1"/>
          <p:nvPr/>
        </p:nvSpPr>
        <p:spPr>
          <a:xfrm>
            <a:off x="2344277" y="4507493"/>
            <a:ext cx="357790" cy="300082"/>
          </a:xfrm>
          <a:prstGeom prst="rect">
            <a:avLst/>
          </a:prstGeom>
          <a:noFill/>
        </p:spPr>
        <p:txBody>
          <a:bodyPr wrap="none" rtlCol="0">
            <a:spAutoFit/>
          </a:bodyPr>
          <a:lstStyle/>
          <a:p>
            <a:r>
              <a:rPr kumimoji="1" lang="zh-CN" altLang="en-US" sz="1350" dirty="0"/>
              <a:t>立</a:t>
            </a:r>
          </a:p>
        </p:txBody>
      </p:sp>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9E3F8CD0-AE55-8B4E-AC08-F66274E0EFB0}"/>
                  </a:ext>
                </a:extLst>
              </p:cNvPr>
              <p:cNvSpPr/>
              <p:nvPr/>
            </p:nvSpPr>
            <p:spPr>
              <a:xfrm>
                <a:off x="2998801"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4</m:t>
                          </m:r>
                        </m:sub>
                      </m:sSub>
                    </m:oMath>
                  </m:oMathPara>
                </a14:m>
                <a:endParaRPr kumimoji="1" lang="zh-CN" altLang="en-US" sz="1350" dirty="0"/>
              </a:p>
            </p:txBody>
          </p:sp>
        </mc:Choice>
        <mc:Fallback xmlns="">
          <p:sp>
            <p:nvSpPr>
              <p:cNvPr id="11" name="椭圆 10">
                <a:extLst>
                  <a:ext uri="{FF2B5EF4-FFF2-40B4-BE49-F238E27FC236}">
                    <a16:creationId xmlns:a16="http://schemas.microsoft.com/office/drawing/2014/main" id="{9E3F8CD0-AE55-8B4E-AC08-F66274E0EFB0}"/>
                  </a:ext>
                </a:extLst>
              </p:cNvPr>
              <p:cNvSpPr>
                <a:spLocks noRot="1" noChangeAspect="1" noMove="1" noResize="1" noEditPoints="1" noAdjustHandles="1" noChangeArrowheads="1" noChangeShapeType="1" noTextEdit="1"/>
              </p:cNvSpPr>
              <p:nvPr/>
            </p:nvSpPr>
            <p:spPr>
              <a:xfrm>
                <a:off x="2998801" y="4016569"/>
                <a:ext cx="352425" cy="342900"/>
              </a:xfrm>
              <a:prstGeom prst="ellipse">
                <a:avLst/>
              </a:prstGeom>
              <a:blipFill>
                <a:blip r:embed="rId7"/>
                <a:stretch>
                  <a:fillRect l="-9677" b="-3333"/>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73B5E9E5-B813-B440-B074-E6CDA2C345D9}"/>
              </a:ext>
            </a:extLst>
          </p:cNvPr>
          <p:cNvSpPr txBox="1"/>
          <p:nvPr/>
        </p:nvSpPr>
        <p:spPr>
          <a:xfrm>
            <a:off x="3039602" y="4507493"/>
            <a:ext cx="357790" cy="300082"/>
          </a:xfrm>
          <a:prstGeom prst="rect">
            <a:avLst/>
          </a:prstGeom>
          <a:noFill/>
        </p:spPr>
        <p:txBody>
          <a:bodyPr wrap="none" rtlCol="0">
            <a:spAutoFit/>
          </a:bodyPr>
          <a:lstStyle/>
          <a:p>
            <a:r>
              <a:rPr kumimoji="1" lang="zh-CN" altLang="en-US" sz="1350" dirty="0"/>
              <a:t>蒋</a:t>
            </a:r>
          </a:p>
        </p:txBody>
      </p:sp>
      <mc:AlternateContent xmlns:mc="http://schemas.openxmlformats.org/markup-compatibility/2006" xmlns:a14="http://schemas.microsoft.com/office/drawing/2010/main">
        <mc:Choice Requires="a14">
          <p:sp>
            <p:nvSpPr>
              <p:cNvPr id="13" name="椭圆 12">
                <a:extLst>
                  <a:ext uri="{FF2B5EF4-FFF2-40B4-BE49-F238E27FC236}">
                    <a16:creationId xmlns:a16="http://schemas.microsoft.com/office/drawing/2014/main" id="{A47990BC-B807-E044-AF8D-35EFE0EF2F19}"/>
                  </a:ext>
                </a:extLst>
              </p:cNvPr>
              <p:cNvSpPr/>
              <p:nvPr/>
            </p:nvSpPr>
            <p:spPr>
              <a:xfrm>
                <a:off x="3773028"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5</m:t>
                          </m:r>
                        </m:sub>
                      </m:sSub>
                    </m:oMath>
                  </m:oMathPara>
                </a14:m>
                <a:endParaRPr kumimoji="1" lang="zh-CN" altLang="en-US" sz="1350" dirty="0"/>
              </a:p>
            </p:txBody>
          </p:sp>
        </mc:Choice>
        <mc:Fallback xmlns="">
          <p:sp>
            <p:nvSpPr>
              <p:cNvPr id="13" name="椭圆 12">
                <a:extLst>
                  <a:ext uri="{FF2B5EF4-FFF2-40B4-BE49-F238E27FC236}">
                    <a16:creationId xmlns:a16="http://schemas.microsoft.com/office/drawing/2014/main" id="{A47990BC-B807-E044-AF8D-35EFE0EF2F19}"/>
                  </a:ext>
                </a:extLst>
              </p:cNvPr>
              <p:cNvSpPr>
                <a:spLocks noRot="1" noChangeAspect="1" noMove="1" noResize="1" noEditPoints="1" noAdjustHandles="1" noChangeArrowheads="1" noChangeShapeType="1" noTextEdit="1"/>
              </p:cNvSpPr>
              <p:nvPr/>
            </p:nvSpPr>
            <p:spPr>
              <a:xfrm>
                <a:off x="3773028" y="4016569"/>
                <a:ext cx="352425" cy="342900"/>
              </a:xfrm>
              <a:prstGeom prst="ellipse">
                <a:avLst/>
              </a:prstGeom>
              <a:blipFill>
                <a:blip r:embed="rId8"/>
                <a:stretch>
                  <a:fillRect l="-9677" b="-3333"/>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A46A7B13-3EB8-D943-9C3F-348F1CF508AE}"/>
              </a:ext>
            </a:extLst>
          </p:cNvPr>
          <p:cNvSpPr txBox="1"/>
          <p:nvPr/>
        </p:nvSpPr>
        <p:spPr>
          <a:xfrm>
            <a:off x="3813829" y="4507493"/>
            <a:ext cx="357790" cy="300082"/>
          </a:xfrm>
          <a:prstGeom prst="rect">
            <a:avLst/>
          </a:prstGeom>
          <a:noFill/>
        </p:spPr>
        <p:txBody>
          <a:bodyPr wrap="none" rtlCol="0">
            <a:spAutoFit/>
          </a:bodyPr>
          <a:lstStyle/>
          <a:p>
            <a:r>
              <a:rPr kumimoji="1" lang="zh-CN" altLang="en-US" sz="1350" dirty="0"/>
              <a:t>雯</a:t>
            </a:r>
          </a:p>
        </p:txBody>
      </p:sp>
      <mc:AlternateContent xmlns:mc="http://schemas.openxmlformats.org/markup-compatibility/2006" xmlns:a14="http://schemas.microsoft.com/office/drawing/2010/main">
        <mc:Choice Requires="a14">
          <p:sp>
            <p:nvSpPr>
              <p:cNvPr id="15" name="椭圆 14">
                <a:extLst>
                  <a:ext uri="{FF2B5EF4-FFF2-40B4-BE49-F238E27FC236}">
                    <a16:creationId xmlns:a16="http://schemas.microsoft.com/office/drawing/2014/main" id="{CAFA62C4-007E-C149-9FD3-27FB5D3CAA22}"/>
                  </a:ext>
                </a:extLst>
              </p:cNvPr>
              <p:cNvSpPr/>
              <p:nvPr/>
            </p:nvSpPr>
            <p:spPr>
              <a:xfrm>
                <a:off x="4547254"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6</m:t>
                          </m:r>
                        </m:sub>
                      </m:sSub>
                    </m:oMath>
                  </m:oMathPara>
                </a14:m>
                <a:endParaRPr kumimoji="1" lang="zh-CN" altLang="en-US" sz="1350" dirty="0"/>
              </a:p>
            </p:txBody>
          </p:sp>
        </mc:Choice>
        <mc:Fallback xmlns="">
          <p:sp>
            <p:nvSpPr>
              <p:cNvPr id="15" name="椭圆 14">
                <a:extLst>
                  <a:ext uri="{FF2B5EF4-FFF2-40B4-BE49-F238E27FC236}">
                    <a16:creationId xmlns:a16="http://schemas.microsoft.com/office/drawing/2014/main" id="{CAFA62C4-007E-C149-9FD3-27FB5D3CAA22}"/>
                  </a:ext>
                </a:extLst>
              </p:cNvPr>
              <p:cNvSpPr>
                <a:spLocks noRot="1" noChangeAspect="1" noMove="1" noResize="1" noEditPoints="1" noAdjustHandles="1" noChangeArrowheads="1" noChangeShapeType="1" noTextEdit="1"/>
              </p:cNvSpPr>
              <p:nvPr/>
            </p:nvSpPr>
            <p:spPr>
              <a:xfrm>
                <a:off x="4547254" y="4016569"/>
                <a:ext cx="352425" cy="342900"/>
              </a:xfrm>
              <a:prstGeom prst="ellipse">
                <a:avLst/>
              </a:prstGeom>
              <a:blipFill>
                <a:blip r:embed="rId9"/>
                <a:stretch>
                  <a:fillRect l="-9677" b="-3333"/>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2934EF93-ED8C-494D-9C4A-195279309241}"/>
              </a:ext>
            </a:extLst>
          </p:cNvPr>
          <p:cNvSpPr txBox="1"/>
          <p:nvPr/>
        </p:nvSpPr>
        <p:spPr>
          <a:xfrm>
            <a:off x="4588055" y="4507493"/>
            <a:ext cx="357790" cy="300082"/>
          </a:xfrm>
          <a:prstGeom prst="rect">
            <a:avLst/>
          </a:prstGeom>
          <a:noFill/>
        </p:spPr>
        <p:txBody>
          <a:bodyPr wrap="none" rtlCol="0">
            <a:spAutoFit/>
          </a:bodyPr>
          <a:lstStyle/>
          <a:p>
            <a:r>
              <a:rPr kumimoji="1" lang="zh-CN" altLang="en-US" sz="1350" dirty="0"/>
              <a:t>丽</a:t>
            </a:r>
          </a:p>
        </p:txBody>
      </p:sp>
      <mc:AlternateContent xmlns:mc="http://schemas.openxmlformats.org/markup-compatibility/2006" xmlns:a14="http://schemas.microsoft.com/office/drawing/2010/main">
        <mc:Choice Requires="a14">
          <p:sp>
            <p:nvSpPr>
              <p:cNvPr id="17" name="椭圆 16">
                <a:extLst>
                  <a:ext uri="{FF2B5EF4-FFF2-40B4-BE49-F238E27FC236}">
                    <a16:creationId xmlns:a16="http://schemas.microsoft.com/office/drawing/2014/main" id="{55531B3D-6D93-CA43-9FD9-D28B22022EE7}"/>
                  </a:ext>
                </a:extLst>
              </p:cNvPr>
              <p:cNvSpPr/>
              <p:nvPr/>
            </p:nvSpPr>
            <p:spPr>
              <a:xfrm>
                <a:off x="5362282"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7</m:t>
                          </m:r>
                        </m:sub>
                      </m:sSub>
                    </m:oMath>
                  </m:oMathPara>
                </a14:m>
                <a:endParaRPr kumimoji="1" lang="zh-CN" altLang="en-US" sz="1350" dirty="0"/>
              </a:p>
            </p:txBody>
          </p:sp>
        </mc:Choice>
        <mc:Fallback xmlns="">
          <p:sp>
            <p:nvSpPr>
              <p:cNvPr id="17" name="椭圆 16">
                <a:extLst>
                  <a:ext uri="{FF2B5EF4-FFF2-40B4-BE49-F238E27FC236}">
                    <a16:creationId xmlns:a16="http://schemas.microsoft.com/office/drawing/2014/main" id="{55531B3D-6D93-CA43-9FD9-D28B22022EE7}"/>
                  </a:ext>
                </a:extLst>
              </p:cNvPr>
              <p:cNvSpPr>
                <a:spLocks noRot="1" noChangeAspect="1" noMove="1" noResize="1" noEditPoints="1" noAdjustHandles="1" noChangeArrowheads="1" noChangeShapeType="1" noTextEdit="1"/>
              </p:cNvSpPr>
              <p:nvPr/>
            </p:nvSpPr>
            <p:spPr>
              <a:xfrm>
                <a:off x="5362282" y="4016569"/>
                <a:ext cx="352425" cy="342900"/>
              </a:xfrm>
              <a:prstGeom prst="ellipse">
                <a:avLst/>
              </a:prstGeom>
              <a:blipFill>
                <a:blip r:embed="rId10"/>
                <a:stretch>
                  <a:fillRect l="-9677" b="-3333"/>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83858B06-68EC-1345-B670-3E629C198B9A}"/>
              </a:ext>
            </a:extLst>
          </p:cNvPr>
          <p:cNvSpPr txBox="1"/>
          <p:nvPr/>
        </p:nvSpPr>
        <p:spPr>
          <a:xfrm>
            <a:off x="5403083" y="4507493"/>
            <a:ext cx="357790" cy="300082"/>
          </a:xfrm>
          <a:prstGeom prst="rect">
            <a:avLst/>
          </a:prstGeom>
          <a:noFill/>
        </p:spPr>
        <p:txBody>
          <a:bodyPr wrap="none" rtlCol="0">
            <a:spAutoFit/>
          </a:bodyPr>
          <a:lstStyle/>
          <a:p>
            <a:r>
              <a:rPr kumimoji="1" lang="zh-CN" altLang="en-US" sz="1350" dirty="0"/>
              <a:t>，</a:t>
            </a:r>
          </a:p>
        </p:txBody>
      </p:sp>
      <mc:AlternateContent xmlns:mc="http://schemas.openxmlformats.org/markup-compatibility/2006" xmlns:a14="http://schemas.microsoft.com/office/drawing/2010/main">
        <mc:Choice Requires="a14">
          <p:sp>
            <p:nvSpPr>
              <p:cNvPr id="19" name="椭圆 18">
                <a:extLst>
                  <a:ext uri="{FF2B5EF4-FFF2-40B4-BE49-F238E27FC236}">
                    <a16:creationId xmlns:a16="http://schemas.microsoft.com/office/drawing/2014/main" id="{C09C553A-E47C-9641-A187-ED733A0D9789}"/>
                  </a:ext>
                </a:extLst>
              </p:cNvPr>
              <p:cNvSpPr/>
              <p:nvPr/>
            </p:nvSpPr>
            <p:spPr>
              <a:xfrm>
                <a:off x="6177310"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8</m:t>
                          </m:r>
                        </m:sub>
                      </m:sSub>
                    </m:oMath>
                  </m:oMathPara>
                </a14:m>
                <a:endParaRPr kumimoji="1" lang="zh-CN" altLang="en-US" sz="1350" dirty="0"/>
              </a:p>
            </p:txBody>
          </p:sp>
        </mc:Choice>
        <mc:Fallback xmlns="">
          <p:sp>
            <p:nvSpPr>
              <p:cNvPr id="19" name="椭圆 18">
                <a:extLst>
                  <a:ext uri="{FF2B5EF4-FFF2-40B4-BE49-F238E27FC236}">
                    <a16:creationId xmlns:a16="http://schemas.microsoft.com/office/drawing/2014/main" id="{C09C553A-E47C-9641-A187-ED733A0D9789}"/>
                  </a:ext>
                </a:extLst>
              </p:cNvPr>
              <p:cNvSpPr>
                <a:spLocks noRot="1" noChangeAspect="1" noMove="1" noResize="1" noEditPoints="1" noAdjustHandles="1" noChangeArrowheads="1" noChangeShapeType="1" noTextEdit="1"/>
              </p:cNvSpPr>
              <p:nvPr/>
            </p:nvSpPr>
            <p:spPr>
              <a:xfrm>
                <a:off x="6177310" y="4016569"/>
                <a:ext cx="352425" cy="342900"/>
              </a:xfrm>
              <a:prstGeom prst="ellipse">
                <a:avLst/>
              </a:prstGeom>
              <a:blipFill>
                <a:blip r:embed="rId11"/>
                <a:stretch>
                  <a:fillRect l="-9677" b="-3333"/>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353663B9-A9E3-AD41-B813-46576EC29B35}"/>
              </a:ext>
            </a:extLst>
          </p:cNvPr>
          <p:cNvSpPr txBox="1"/>
          <p:nvPr/>
        </p:nvSpPr>
        <p:spPr>
          <a:xfrm>
            <a:off x="6218111" y="4507493"/>
            <a:ext cx="357790" cy="300082"/>
          </a:xfrm>
          <a:prstGeom prst="rect">
            <a:avLst/>
          </a:prstGeom>
          <a:noFill/>
        </p:spPr>
        <p:txBody>
          <a:bodyPr wrap="none" rtlCol="0">
            <a:spAutoFit/>
          </a:bodyPr>
          <a:lstStyle/>
          <a:p>
            <a:r>
              <a:rPr kumimoji="1" lang="zh-CN" altLang="en-US" sz="1350" dirty="0"/>
              <a:t>戏</a:t>
            </a:r>
          </a:p>
        </p:txBody>
      </p:sp>
      <mc:AlternateContent xmlns:mc="http://schemas.openxmlformats.org/markup-compatibility/2006" xmlns:a14="http://schemas.microsoft.com/office/drawing/2010/main">
        <mc:Choice Requires="a14">
          <p:sp>
            <p:nvSpPr>
              <p:cNvPr id="21" name="椭圆 20">
                <a:extLst>
                  <a:ext uri="{FF2B5EF4-FFF2-40B4-BE49-F238E27FC236}">
                    <a16:creationId xmlns:a16="http://schemas.microsoft.com/office/drawing/2014/main" id="{AEF736BC-2646-1E40-A8F3-63526A2E896C}"/>
                  </a:ext>
                </a:extLst>
              </p:cNvPr>
              <p:cNvSpPr/>
              <p:nvPr/>
            </p:nvSpPr>
            <p:spPr>
              <a:xfrm>
                <a:off x="6856927"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9</m:t>
                          </m:r>
                        </m:sub>
                      </m:sSub>
                    </m:oMath>
                  </m:oMathPara>
                </a14:m>
                <a:endParaRPr kumimoji="1" lang="zh-CN" altLang="en-US" sz="1350" dirty="0"/>
              </a:p>
            </p:txBody>
          </p:sp>
        </mc:Choice>
        <mc:Fallback xmlns="">
          <p:sp>
            <p:nvSpPr>
              <p:cNvPr id="21" name="椭圆 20">
                <a:extLst>
                  <a:ext uri="{FF2B5EF4-FFF2-40B4-BE49-F238E27FC236}">
                    <a16:creationId xmlns:a16="http://schemas.microsoft.com/office/drawing/2014/main" id="{AEF736BC-2646-1E40-A8F3-63526A2E896C}"/>
                  </a:ext>
                </a:extLst>
              </p:cNvPr>
              <p:cNvSpPr>
                <a:spLocks noRot="1" noChangeAspect="1" noMove="1" noResize="1" noEditPoints="1" noAdjustHandles="1" noChangeArrowheads="1" noChangeShapeType="1" noTextEdit="1"/>
              </p:cNvSpPr>
              <p:nvPr/>
            </p:nvSpPr>
            <p:spPr>
              <a:xfrm>
                <a:off x="6856927" y="4016569"/>
                <a:ext cx="352425" cy="342900"/>
              </a:xfrm>
              <a:prstGeom prst="ellipse">
                <a:avLst/>
              </a:prstGeom>
              <a:blipFill>
                <a:blip r:embed="rId12"/>
                <a:stretch>
                  <a:fillRect l="-9677" b="-3333"/>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12AFE783-2DDC-2847-BC4A-41D1447190D6}"/>
              </a:ext>
            </a:extLst>
          </p:cNvPr>
          <p:cNvSpPr txBox="1"/>
          <p:nvPr/>
        </p:nvSpPr>
        <p:spPr>
          <a:xfrm>
            <a:off x="6897728" y="4507493"/>
            <a:ext cx="357790" cy="300082"/>
          </a:xfrm>
          <a:prstGeom prst="rect">
            <a:avLst/>
          </a:prstGeom>
          <a:noFill/>
        </p:spPr>
        <p:txBody>
          <a:bodyPr wrap="none" rtlCol="0">
            <a:spAutoFit/>
          </a:bodyPr>
          <a:lstStyle/>
          <a:p>
            <a:r>
              <a:rPr kumimoji="1" lang="zh-CN" altLang="en-US" sz="1350" dirty="0"/>
              <a:t>里</a:t>
            </a:r>
          </a:p>
        </p:txBody>
      </p:sp>
      <mc:AlternateContent xmlns:mc="http://schemas.openxmlformats.org/markup-compatibility/2006" xmlns:a14="http://schemas.microsoft.com/office/drawing/2010/main">
        <mc:Choice Requires="a14">
          <p:sp>
            <p:nvSpPr>
              <p:cNvPr id="23" name="椭圆 22">
                <a:extLst>
                  <a:ext uri="{FF2B5EF4-FFF2-40B4-BE49-F238E27FC236}">
                    <a16:creationId xmlns:a16="http://schemas.microsoft.com/office/drawing/2014/main" id="{165FD4DC-0995-EC4A-B382-A05BA6D491D8}"/>
                  </a:ext>
                </a:extLst>
              </p:cNvPr>
              <p:cNvSpPr/>
              <p:nvPr/>
            </p:nvSpPr>
            <p:spPr>
              <a:xfrm>
                <a:off x="7572764" y="4016569"/>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10</m:t>
                          </m:r>
                        </m:sub>
                      </m:sSub>
                    </m:oMath>
                  </m:oMathPara>
                </a14:m>
                <a:endParaRPr kumimoji="1" lang="zh-CN" altLang="en-US" sz="1350" dirty="0"/>
              </a:p>
            </p:txBody>
          </p:sp>
        </mc:Choice>
        <mc:Fallback xmlns="">
          <p:sp>
            <p:nvSpPr>
              <p:cNvPr id="23" name="椭圆 22">
                <a:extLst>
                  <a:ext uri="{FF2B5EF4-FFF2-40B4-BE49-F238E27FC236}">
                    <a16:creationId xmlns:a16="http://schemas.microsoft.com/office/drawing/2014/main" id="{165FD4DC-0995-EC4A-B382-A05BA6D491D8}"/>
                  </a:ext>
                </a:extLst>
              </p:cNvPr>
              <p:cNvSpPr>
                <a:spLocks noRot="1" noChangeAspect="1" noMove="1" noResize="1" noEditPoints="1" noAdjustHandles="1" noChangeArrowheads="1" noChangeShapeType="1" noTextEdit="1"/>
              </p:cNvSpPr>
              <p:nvPr/>
            </p:nvSpPr>
            <p:spPr>
              <a:xfrm>
                <a:off x="7572764" y="4016569"/>
                <a:ext cx="352425" cy="342900"/>
              </a:xfrm>
              <a:prstGeom prst="ellipse">
                <a:avLst/>
              </a:prstGeom>
              <a:blipFill>
                <a:blip r:embed="rId13"/>
                <a:stretch>
                  <a:fillRect l="-19355" b="-333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B74751E0-E0BF-AF43-8564-3CB5FFC67DAC}"/>
              </a:ext>
            </a:extLst>
          </p:cNvPr>
          <p:cNvSpPr txBox="1"/>
          <p:nvPr/>
        </p:nvSpPr>
        <p:spPr>
          <a:xfrm>
            <a:off x="7613565" y="4507493"/>
            <a:ext cx="357790" cy="300082"/>
          </a:xfrm>
          <a:prstGeom prst="rect">
            <a:avLst/>
          </a:prstGeom>
          <a:noFill/>
        </p:spPr>
        <p:txBody>
          <a:bodyPr wrap="none" rtlCol="0">
            <a:spAutoFit/>
          </a:bodyPr>
          <a:lstStyle/>
          <a:p>
            <a:r>
              <a:rPr kumimoji="1" lang="zh-CN" altLang="en-US" sz="1350" dirty="0"/>
              <a:t>戏</a:t>
            </a:r>
          </a:p>
        </p:txBody>
      </p:sp>
      <p:sp>
        <p:nvSpPr>
          <p:cNvPr id="25" name="矩形 24">
            <a:extLst>
              <a:ext uri="{FF2B5EF4-FFF2-40B4-BE49-F238E27FC236}">
                <a16:creationId xmlns:a16="http://schemas.microsoft.com/office/drawing/2014/main" id="{EFA61D5E-5E8F-2946-B376-AB61BF439188}"/>
              </a:ext>
            </a:extLst>
          </p:cNvPr>
          <p:cNvSpPr/>
          <p:nvPr/>
        </p:nvSpPr>
        <p:spPr>
          <a:xfrm>
            <a:off x="884251" y="3197419"/>
            <a:ext cx="7040938" cy="50482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b="1" dirty="0">
                <a:solidFill>
                  <a:schemeClr val="tx1"/>
                </a:solidFill>
              </a:rPr>
              <a:t>BERT</a:t>
            </a:r>
            <a:endParaRPr kumimoji="1" lang="zh-CN" altLang="en-US" sz="1350" b="1" dirty="0">
              <a:solidFill>
                <a:schemeClr val="tx1"/>
              </a:solidFill>
            </a:endParaRPr>
          </a:p>
        </p:txBody>
      </p:sp>
      <mc:AlternateContent xmlns:mc="http://schemas.openxmlformats.org/markup-compatibility/2006" xmlns:a14="http://schemas.microsoft.com/office/drawing/2010/main">
        <mc:Choice Requires="a14">
          <p:sp>
            <p:nvSpPr>
              <p:cNvPr id="26" name="椭圆 25">
                <a:extLst>
                  <a:ext uri="{FF2B5EF4-FFF2-40B4-BE49-F238E27FC236}">
                    <a16:creationId xmlns:a16="http://schemas.microsoft.com/office/drawing/2014/main" id="{EEBC664E-57BD-814B-8060-49AC2ECF9CBE}"/>
                  </a:ext>
                </a:extLst>
              </p:cNvPr>
              <p:cNvSpPr/>
              <p:nvPr/>
            </p:nvSpPr>
            <p:spPr>
              <a:xfrm>
                <a:off x="884251"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1</m:t>
                          </m:r>
                        </m:sub>
                      </m:sSub>
                    </m:oMath>
                  </m:oMathPara>
                </a14:m>
                <a:endParaRPr kumimoji="1" lang="zh-CN" altLang="en-US" sz="1350" dirty="0">
                  <a:solidFill>
                    <a:schemeClr val="tx1"/>
                  </a:solidFill>
                </a:endParaRPr>
              </a:p>
            </p:txBody>
          </p:sp>
        </mc:Choice>
        <mc:Fallback xmlns="">
          <p:sp>
            <p:nvSpPr>
              <p:cNvPr id="26" name="椭圆 25">
                <a:extLst>
                  <a:ext uri="{FF2B5EF4-FFF2-40B4-BE49-F238E27FC236}">
                    <a16:creationId xmlns:a16="http://schemas.microsoft.com/office/drawing/2014/main" id="{EEBC664E-57BD-814B-8060-49AC2ECF9CBE}"/>
                  </a:ext>
                </a:extLst>
              </p:cNvPr>
              <p:cNvSpPr>
                <a:spLocks noRot="1" noChangeAspect="1" noMove="1" noResize="1" noEditPoints="1" noAdjustHandles="1" noChangeArrowheads="1" noChangeShapeType="1" noTextEdit="1"/>
              </p:cNvSpPr>
              <p:nvPr/>
            </p:nvSpPr>
            <p:spPr>
              <a:xfrm>
                <a:off x="884251" y="2511619"/>
                <a:ext cx="352425" cy="342900"/>
              </a:xfrm>
              <a:prstGeom prst="ellipse">
                <a:avLst/>
              </a:prstGeom>
              <a:blipFill>
                <a:blip r:embed="rId14"/>
                <a:stretch>
                  <a:fillRect l="-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椭圆 26">
                <a:extLst>
                  <a:ext uri="{FF2B5EF4-FFF2-40B4-BE49-F238E27FC236}">
                    <a16:creationId xmlns:a16="http://schemas.microsoft.com/office/drawing/2014/main" id="{0C25EF6C-AE54-724F-AB29-3CFA4C313F47}"/>
                  </a:ext>
                </a:extLst>
              </p:cNvPr>
              <p:cNvSpPr/>
              <p:nvPr/>
            </p:nvSpPr>
            <p:spPr>
              <a:xfrm>
                <a:off x="1608151"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2</m:t>
                          </m:r>
                        </m:sub>
                      </m:sSub>
                    </m:oMath>
                  </m:oMathPara>
                </a14:m>
                <a:endParaRPr kumimoji="1" lang="zh-CN" altLang="en-US" sz="1350" dirty="0">
                  <a:solidFill>
                    <a:schemeClr val="tx1"/>
                  </a:solidFill>
                </a:endParaRPr>
              </a:p>
            </p:txBody>
          </p:sp>
        </mc:Choice>
        <mc:Fallback xmlns="">
          <p:sp>
            <p:nvSpPr>
              <p:cNvPr id="27" name="椭圆 26">
                <a:extLst>
                  <a:ext uri="{FF2B5EF4-FFF2-40B4-BE49-F238E27FC236}">
                    <a16:creationId xmlns:a16="http://schemas.microsoft.com/office/drawing/2014/main" id="{0C25EF6C-AE54-724F-AB29-3CFA4C313F47}"/>
                  </a:ext>
                </a:extLst>
              </p:cNvPr>
              <p:cNvSpPr>
                <a:spLocks noRot="1" noChangeAspect="1" noMove="1" noResize="1" noEditPoints="1" noAdjustHandles="1" noChangeArrowheads="1" noChangeShapeType="1" noTextEdit="1"/>
              </p:cNvSpPr>
              <p:nvPr/>
            </p:nvSpPr>
            <p:spPr>
              <a:xfrm>
                <a:off x="1608151" y="2511619"/>
                <a:ext cx="352425" cy="342900"/>
              </a:xfrm>
              <a:prstGeom prst="ellipse">
                <a:avLst/>
              </a:prstGeom>
              <a:blipFill>
                <a:blip r:embed="rId15"/>
                <a:stretch>
                  <a:fillRect l="-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椭圆 27">
                <a:extLst>
                  <a:ext uri="{FF2B5EF4-FFF2-40B4-BE49-F238E27FC236}">
                    <a16:creationId xmlns:a16="http://schemas.microsoft.com/office/drawing/2014/main" id="{5D306A3F-4D1B-CB45-9258-DE6685CE5725}"/>
                  </a:ext>
                </a:extLst>
              </p:cNvPr>
              <p:cNvSpPr/>
              <p:nvPr/>
            </p:nvSpPr>
            <p:spPr>
              <a:xfrm>
                <a:off x="2303476"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3</m:t>
                          </m:r>
                        </m:sub>
                      </m:sSub>
                    </m:oMath>
                  </m:oMathPara>
                </a14:m>
                <a:endParaRPr kumimoji="1" lang="zh-CN" altLang="en-US" sz="1350" dirty="0">
                  <a:solidFill>
                    <a:schemeClr val="tx1"/>
                  </a:solidFill>
                </a:endParaRPr>
              </a:p>
            </p:txBody>
          </p:sp>
        </mc:Choice>
        <mc:Fallback xmlns="">
          <p:sp>
            <p:nvSpPr>
              <p:cNvPr id="28" name="椭圆 27">
                <a:extLst>
                  <a:ext uri="{FF2B5EF4-FFF2-40B4-BE49-F238E27FC236}">
                    <a16:creationId xmlns:a16="http://schemas.microsoft.com/office/drawing/2014/main" id="{5D306A3F-4D1B-CB45-9258-DE6685CE5725}"/>
                  </a:ext>
                </a:extLst>
              </p:cNvPr>
              <p:cNvSpPr>
                <a:spLocks noRot="1" noChangeAspect="1" noMove="1" noResize="1" noEditPoints="1" noAdjustHandles="1" noChangeArrowheads="1" noChangeShapeType="1" noTextEdit="1"/>
              </p:cNvSpPr>
              <p:nvPr/>
            </p:nvSpPr>
            <p:spPr>
              <a:xfrm>
                <a:off x="2303476" y="2511619"/>
                <a:ext cx="352425" cy="342900"/>
              </a:xfrm>
              <a:prstGeom prst="ellipse">
                <a:avLst/>
              </a:prstGeom>
              <a:blipFill>
                <a:blip r:embed="rId16"/>
                <a:stretch>
                  <a:fillRect l="-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椭圆 28">
                <a:extLst>
                  <a:ext uri="{FF2B5EF4-FFF2-40B4-BE49-F238E27FC236}">
                    <a16:creationId xmlns:a16="http://schemas.microsoft.com/office/drawing/2014/main" id="{9096C46B-EA3C-3043-8245-A8EDEE2A37A7}"/>
                  </a:ext>
                </a:extLst>
              </p:cNvPr>
              <p:cNvSpPr/>
              <p:nvPr/>
            </p:nvSpPr>
            <p:spPr>
              <a:xfrm>
                <a:off x="2998801"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4</m:t>
                          </m:r>
                        </m:sub>
                      </m:sSub>
                    </m:oMath>
                  </m:oMathPara>
                </a14:m>
                <a:endParaRPr kumimoji="1" lang="zh-CN" altLang="en-US" sz="1350" dirty="0">
                  <a:solidFill>
                    <a:schemeClr val="tx1"/>
                  </a:solidFill>
                </a:endParaRPr>
              </a:p>
            </p:txBody>
          </p:sp>
        </mc:Choice>
        <mc:Fallback xmlns="">
          <p:sp>
            <p:nvSpPr>
              <p:cNvPr id="29" name="椭圆 28">
                <a:extLst>
                  <a:ext uri="{FF2B5EF4-FFF2-40B4-BE49-F238E27FC236}">
                    <a16:creationId xmlns:a16="http://schemas.microsoft.com/office/drawing/2014/main" id="{9096C46B-EA3C-3043-8245-A8EDEE2A37A7}"/>
                  </a:ext>
                </a:extLst>
              </p:cNvPr>
              <p:cNvSpPr>
                <a:spLocks noRot="1" noChangeAspect="1" noMove="1" noResize="1" noEditPoints="1" noAdjustHandles="1" noChangeArrowheads="1" noChangeShapeType="1" noTextEdit="1"/>
              </p:cNvSpPr>
              <p:nvPr/>
            </p:nvSpPr>
            <p:spPr>
              <a:xfrm>
                <a:off x="2998801" y="2511619"/>
                <a:ext cx="352425" cy="342900"/>
              </a:xfrm>
              <a:prstGeom prst="ellipse">
                <a:avLst/>
              </a:prstGeom>
              <a:blipFill>
                <a:blip r:embed="rId17"/>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椭圆 29">
                <a:extLst>
                  <a:ext uri="{FF2B5EF4-FFF2-40B4-BE49-F238E27FC236}">
                    <a16:creationId xmlns:a16="http://schemas.microsoft.com/office/drawing/2014/main" id="{604F2D3A-44C1-6C4A-AD8E-E38085AC3A5A}"/>
                  </a:ext>
                </a:extLst>
              </p:cNvPr>
              <p:cNvSpPr/>
              <p:nvPr/>
            </p:nvSpPr>
            <p:spPr>
              <a:xfrm>
                <a:off x="3773028"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5</m:t>
                          </m:r>
                        </m:sub>
                      </m:sSub>
                    </m:oMath>
                  </m:oMathPara>
                </a14:m>
                <a:endParaRPr kumimoji="1" lang="zh-CN" altLang="en-US" sz="1350" dirty="0">
                  <a:solidFill>
                    <a:schemeClr val="tx1"/>
                  </a:solidFill>
                </a:endParaRPr>
              </a:p>
            </p:txBody>
          </p:sp>
        </mc:Choice>
        <mc:Fallback xmlns="">
          <p:sp>
            <p:nvSpPr>
              <p:cNvPr id="30" name="椭圆 29">
                <a:extLst>
                  <a:ext uri="{FF2B5EF4-FFF2-40B4-BE49-F238E27FC236}">
                    <a16:creationId xmlns:a16="http://schemas.microsoft.com/office/drawing/2014/main" id="{604F2D3A-44C1-6C4A-AD8E-E38085AC3A5A}"/>
                  </a:ext>
                </a:extLst>
              </p:cNvPr>
              <p:cNvSpPr>
                <a:spLocks noRot="1" noChangeAspect="1" noMove="1" noResize="1" noEditPoints="1" noAdjustHandles="1" noChangeArrowheads="1" noChangeShapeType="1" noTextEdit="1"/>
              </p:cNvSpPr>
              <p:nvPr/>
            </p:nvSpPr>
            <p:spPr>
              <a:xfrm>
                <a:off x="3773028" y="2511619"/>
                <a:ext cx="352425" cy="342900"/>
              </a:xfrm>
              <a:prstGeom prst="ellipse">
                <a:avLst/>
              </a:prstGeom>
              <a:blipFill>
                <a:blip r:embed="rId18"/>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椭圆 30">
                <a:extLst>
                  <a:ext uri="{FF2B5EF4-FFF2-40B4-BE49-F238E27FC236}">
                    <a16:creationId xmlns:a16="http://schemas.microsoft.com/office/drawing/2014/main" id="{5C0F2B1E-752E-D648-B8A1-225602A801C1}"/>
                  </a:ext>
                </a:extLst>
              </p:cNvPr>
              <p:cNvSpPr/>
              <p:nvPr/>
            </p:nvSpPr>
            <p:spPr>
              <a:xfrm>
                <a:off x="4547254"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6</m:t>
                          </m:r>
                        </m:sub>
                      </m:sSub>
                    </m:oMath>
                  </m:oMathPara>
                </a14:m>
                <a:endParaRPr kumimoji="1" lang="zh-CN" altLang="en-US" sz="1350" dirty="0">
                  <a:solidFill>
                    <a:schemeClr val="tx1"/>
                  </a:solidFill>
                </a:endParaRPr>
              </a:p>
            </p:txBody>
          </p:sp>
        </mc:Choice>
        <mc:Fallback xmlns="">
          <p:sp>
            <p:nvSpPr>
              <p:cNvPr id="31" name="椭圆 30">
                <a:extLst>
                  <a:ext uri="{FF2B5EF4-FFF2-40B4-BE49-F238E27FC236}">
                    <a16:creationId xmlns:a16="http://schemas.microsoft.com/office/drawing/2014/main" id="{5C0F2B1E-752E-D648-B8A1-225602A801C1}"/>
                  </a:ext>
                </a:extLst>
              </p:cNvPr>
              <p:cNvSpPr>
                <a:spLocks noRot="1" noChangeAspect="1" noMove="1" noResize="1" noEditPoints="1" noAdjustHandles="1" noChangeArrowheads="1" noChangeShapeType="1" noTextEdit="1"/>
              </p:cNvSpPr>
              <p:nvPr/>
            </p:nvSpPr>
            <p:spPr>
              <a:xfrm>
                <a:off x="4547254" y="2511619"/>
                <a:ext cx="352425" cy="342900"/>
              </a:xfrm>
              <a:prstGeom prst="ellipse">
                <a:avLst/>
              </a:prstGeom>
              <a:blipFill>
                <a:blip r:embed="rId19"/>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椭圆 31">
                <a:extLst>
                  <a:ext uri="{FF2B5EF4-FFF2-40B4-BE49-F238E27FC236}">
                    <a16:creationId xmlns:a16="http://schemas.microsoft.com/office/drawing/2014/main" id="{77A7E717-C947-F54F-B2BA-E92D38CA43A1}"/>
                  </a:ext>
                </a:extLst>
              </p:cNvPr>
              <p:cNvSpPr/>
              <p:nvPr/>
            </p:nvSpPr>
            <p:spPr>
              <a:xfrm>
                <a:off x="5362282"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7</m:t>
                          </m:r>
                        </m:sub>
                      </m:sSub>
                    </m:oMath>
                  </m:oMathPara>
                </a14:m>
                <a:endParaRPr kumimoji="1" lang="zh-CN" altLang="en-US" sz="1350" dirty="0">
                  <a:solidFill>
                    <a:schemeClr val="tx1"/>
                  </a:solidFill>
                </a:endParaRPr>
              </a:p>
            </p:txBody>
          </p:sp>
        </mc:Choice>
        <mc:Fallback xmlns="">
          <p:sp>
            <p:nvSpPr>
              <p:cNvPr id="32" name="椭圆 31">
                <a:extLst>
                  <a:ext uri="{FF2B5EF4-FFF2-40B4-BE49-F238E27FC236}">
                    <a16:creationId xmlns:a16="http://schemas.microsoft.com/office/drawing/2014/main" id="{77A7E717-C947-F54F-B2BA-E92D38CA43A1}"/>
                  </a:ext>
                </a:extLst>
              </p:cNvPr>
              <p:cNvSpPr>
                <a:spLocks noRot="1" noChangeAspect="1" noMove="1" noResize="1" noEditPoints="1" noAdjustHandles="1" noChangeArrowheads="1" noChangeShapeType="1" noTextEdit="1"/>
              </p:cNvSpPr>
              <p:nvPr/>
            </p:nvSpPr>
            <p:spPr>
              <a:xfrm>
                <a:off x="5362282" y="2511619"/>
                <a:ext cx="352425" cy="342900"/>
              </a:xfrm>
              <a:prstGeom prst="ellipse">
                <a:avLst/>
              </a:prstGeom>
              <a:blipFill>
                <a:blip r:embed="rId20"/>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椭圆 32">
                <a:extLst>
                  <a:ext uri="{FF2B5EF4-FFF2-40B4-BE49-F238E27FC236}">
                    <a16:creationId xmlns:a16="http://schemas.microsoft.com/office/drawing/2014/main" id="{6F830F5B-A6D6-9147-824D-04C32FAD0F94}"/>
                  </a:ext>
                </a:extLst>
              </p:cNvPr>
              <p:cNvSpPr/>
              <p:nvPr/>
            </p:nvSpPr>
            <p:spPr>
              <a:xfrm>
                <a:off x="6177310"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8</m:t>
                          </m:r>
                        </m:sub>
                      </m:sSub>
                    </m:oMath>
                  </m:oMathPara>
                </a14:m>
                <a:endParaRPr kumimoji="1" lang="zh-CN" altLang="en-US" sz="1350" dirty="0">
                  <a:solidFill>
                    <a:schemeClr val="tx1"/>
                  </a:solidFill>
                </a:endParaRPr>
              </a:p>
            </p:txBody>
          </p:sp>
        </mc:Choice>
        <mc:Fallback xmlns="">
          <p:sp>
            <p:nvSpPr>
              <p:cNvPr id="33" name="椭圆 32">
                <a:extLst>
                  <a:ext uri="{FF2B5EF4-FFF2-40B4-BE49-F238E27FC236}">
                    <a16:creationId xmlns:a16="http://schemas.microsoft.com/office/drawing/2014/main" id="{6F830F5B-A6D6-9147-824D-04C32FAD0F94}"/>
                  </a:ext>
                </a:extLst>
              </p:cNvPr>
              <p:cNvSpPr>
                <a:spLocks noRot="1" noChangeAspect="1" noMove="1" noResize="1" noEditPoints="1" noAdjustHandles="1" noChangeArrowheads="1" noChangeShapeType="1" noTextEdit="1"/>
              </p:cNvSpPr>
              <p:nvPr/>
            </p:nvSpPr>
            <p:spPr>
              <a:xfrm>
                <a:off x="6177310" y="2511619"/>
                <a:ext cx="352425" cy="342900"/>
              </a:xfrm>
              <a:prstGeom prst="ellipse">
                <a:avLst/>
              </a:prstGeom>
              <a:blipFill>
                <a:blip r:embed="rId21"/>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椭圆 33">
                <a:extLst>
                  <a:ext uri="{FF2B5EF4-FFF2-40B4-BE49-F238E27FC236}">
                    <a16:creationId xmlns:a16="http://schemas.microsoft.com/office/drawing/2014/main" id="{141290E9-4694-4047-BFDC-15674746771A}"/>
                  </a:ext>
                </a:extLst>
              </p:cNvPr>
              <p:cNvSpPr/>
              <p:nvPr/>
            </p:nvSpPr>
            <p:spPr>
              <a:xfrm>
                <a:off x="6856927"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9</m:t>
                          </m:r>
                        </m:sub>
                      </m:sSub>
                    </m:oMath>
                  </m:oMathPara>
                </a14:m>
                <a:endParaRPr kumimoji="1" lang="zh-CN" altLang="en-US" sz="1350" dirty="0">
                  <a:solidFill>
                    <a:schemeClr val="tx1"/>
                  </a:solidFill>
                </a:endParaRPr>
              </a:p>
            </p:txBody>
          </p:sp>
        </mc:Choice>
        <mc:Fallback xmlns="">
          <p:sp>
            <p:nvSpPr>
              <p:cNvPr id="34" name="椭圆 33">
                <a:extLst>
                  <a:ext uri="{FF2B5EF4-FFF2-40B4-BE49-F238E27FC236}">
                    <a16:creationId xmlns:a16="http://schemas.microsoft.com/office/drawing/2014/main" id="{141290E9-4694-4047-BFDC-15674746771A}"/>
                  </a:ext>
                </a:extLst>
              </p:cNvPr>
              <p:cNvSpPr>
                <a:spLocks noRot="1" noChangeAspect="1" noMove="1" noResize="1" noEditPoints="1" noAdjustHandles="1" noChangeArrowheads="1" noChangeShapeType="1" noTextEdit="1"/>
              </p:cNvSpPr>
              <p:nvPr/>
            </p:nvSpPr>
            <p:spPr>
              <a:xfrm>
                <a:off x="6856927" y="2511619"/>
                <a:ext cx="352425" cy="342900"/>
              </a:xfrm>
              <a:prstGeom prst="ellipse">
                <a:avLst/>
              </a:prstGeom>
              <a:blipFill>
                <a:blip r:embed="rId22"/>
                <a:stretch>
                  <a:fillRect l="-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椭圆 34">
                <a:extLst>
                  <a:ext uri="{FF2B5EF4-FFF2-40B4-BE49-F238E27FC236}">
                    <a16:creationId xmlns:a16="http://schemas.microsoft.com/office/drawing/2014/main" id="{D24B99E5-4DB0-054C-84D2-D97CCB205063}"/>
                  </a:ext>
                </a:extLst>
              </p:cNvPr>
              <p:cNvSpPr/>
              <p:nvPr/>
            </p:nvSpPr>
            <p:spPr>
              <a:xfrm>
                <a:off x="7572764" y="2511619"/>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10</m:t>
                          </m:r>
                        </m:sub>
                      </m:sSub>
                    </m:oMath>
                  </m:oMathPara>
                </a14:m>
                <a:endParaRPr kumimoji="1" lang="zh-CN" altLang="en-US" sz="1350" dirty="0">
                  <a:solidFill>
                    <a:schemeClr val="tx1"/>
                  </a:solidFill>
                </a:endParaRPr>
              </a:p>
            </p:txBody>
          </p:sp>
        </mc:Choice>
        <mc:Fallback xmlns="">
          <p:sp>
            <p:nvSpPr>
              <p:cNvPr id="35" name="椭圆 34">
                <a:extLst>
                  <a:ext uri="{FF2B5EF4-FFF2-40B4-BE49-F238E27FC236}">
                    <a16:creationId xmlns:a16="http://schemas.microsoft.com/office/drawing/2014/main" id="{D24B99E5-4DB0-054C-84D2-D97CCB205063}"/>
                  </a:ext>
                </a:extLst>
              </p:cNvPr>
              <p:cNvSpPr>
                <a:spLocks noRot="1" noChangeAspect="1" noMove="1" noResize="1" noEditPoints="1" noAdjustHandles="1" noChangeArrowheads="1" noChangeShapeType="1" noTextEdit="1"/>
              </p:cNvSpPr>
              <p:nvPr/>
            </p:nvSpPr>
            <p:spPr>
              <a:xfrm>
                <a:off x="7572764" y="2511619"/>
                <a:ext cx="352425" cy="342900"/>
              </a:xfrm>
              <a:prstGeom prst="ellipse">
                <a:avLst/>
              </a:prstGeom>
              <a:blipFill>
                <a:blip r:embed="rId23"/>
                <a:stretch>
                  <a:fillRect l="-19355"/>
                </a:stretch>
              </a:blipFill>
            </p:spPr>
            <p:txBody>
              <a:bodyPr/>
              <a:lstStyle/>
              <a:p>
                <a:r>
                  <a:rPr lang="zh-CN" altLang="en-US">
                    <a:noFill/>
                  </a:rPr>
                  <a:t> </a:t>
                </a:r>
              </a:p>
            </p:txBody>
          </p:sp>
        </mc:Fallback>
      </mc:AlternateContent>
      <p:cxnSp>
        <p:nvCxnSpPr>
          <p:cNvPr id="36" name="直线箭头连接符 35">
            <a:extLst>
              <a:ext uri="{FF2B5EF4-FFF2-40B4-BE49-F238E27FC236}">
                <a16:creationId xmlns:a16="http://schemas.microsoft.com/office/drawing/2014/main" id="{B7D28EB8-2D32-524F-9542-0DDA5D5122B9}"/>
              </a:ext>
            </a:extLst>
          </p:cNvPr>
          <p:cNvCxnSpPr>
            <a:stCxn id="4" idx="0"/>
          </p:cNvCxnSpPr>
          <p:nvPr/>
        </p:nvCxnSpPr>
        <p:spPr>
          <a:xfrm flipV="1">
            <a:off x="1060464"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线箭头连接符 36">
            <a:extLst>
              <a:ext uri="{FF2B5EF4-FFF2-40B4-BE49-F238E27FC236}">
                <a16:creationId xmlns:a16="http://schemas.microsoft.com/office/drawing/2014/main" id="{FF88A053-97A7-0340-84C4-D9BE7F9DA28A}"/>
              </a:ext>
            </a:extLst>
          </p:cNvPr>
          <p:cNvCxnSpPr>
            <a:stCxn id="5" idx="0"/>
          </p:cNvCxnSpPr>
          <p:nvPr/>
        </p:nvCxnSpPr>
        <p:spPr>
          <a:xfrm flipV="1">
            <a:off x="1784364"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线箭头连接符 37">
            <a:extLst>
              <a:ext uri="{FF2B5EF4-FFF2-40B4-BE49-F238E27FC236}">
                <a16:creationId xmlns:a16="http://schemas.microsoft.com/office/drawing/2014/main" id="{187FA99A-1949-2D42-9F63-56433BC0DC3C}"/>
              </a:ext>
            </a:extLst>
          </p:cNvPr>
          <p:cNvCxnSpPr>
            <a:stCxn id="7" idx="0"/>
          </p:cNvCxnSpPr>
          <p:nvPr/>
        </p:nvCxnSpPr>
        <p:spPr>
          <a:xfrm flipV="1">
            <a:off x="2479689"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线箭头连接符 38">
            <a:extLst>
              <a:ext uri="{FF2B5EF4-FFF2-40B4-BE49-F238E27FC236}">
                <a16:creationId xmlns:a16="http://schemas.microsoft.com/office/drawing/2014/main" id="{0A1992CB-D11C-FF42-BF2F-BCAA5A025099}"/>
              </a:ext>
            </a:extLst>
          </p:cNvPr>
          <p:cNvCxnSpPr>
            <a:stCxn id="11" idx="0"/>
          </p:cNvCxnSpPr>
          <p:nvPr/>
        </p:nvCxnSpPr>
        <p:spPr>
          <a:xfrm flipV="1">
            <a:off x="3175014"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直线箭头连接符 39">
            <a:extLst>
              <a:ext uri="{FF2B5EF4-FFF2-40B4-BE49-F238E27FC236}">
                <a16:creationId xmlns:a16="http://schemas.microsoft.com/office/drawing/2014/main" id="{8ED2410F-6DFB-6A4B-A595-DA7EB4EF4054}"/>
              </a:ext>
            </a:extLst>
          </p:cNvPr>
          <p:cNvCxnSpPr>
            <a:stCxn id="13" idx="0"/>
          </p:cNvCxnSpPr>
          <p:nvPr/>
        </p:nvCxnSpPr>
        <p:spPr>
          <a:xfrm flipV="1">
            <a:off x="3949240"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线箭头连接符 40">
            <a:extLst>
              <a:ext uri="{FF2B5EF4-FFF2-40B4-BE49-F238E27FC236}">
                <a16:creationId xmlns:a16="http://schemas.microsoft.com/office/drawing/2014/main" id="{BEAEAAF9-2FAB-2549-8FD9-D81EE13AEB46}"/>
              </a:ext>
            </a:extLst>
          </p:cNvPr>
          <p:cNvCxnSpPr>
            <a:stCxn id="15" idx="0"/>
          </p:cNvCxnSpPr>
          <p:nvPr/>
        </p:nvCxnSpPr>
        <p:spPr>
          <a:xfrm flipV="1">
            <a:off x="4723467"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线箭头连接符 41">
            <a:extLst>
              <a:ext uri="{FF2B5EF4-FFF2-40B4-BE49-F238E27FC236}">
                <a16:creationId xmlns:a16="http://schemas.microsoft.com/office/drawing/2014/main" id="{2501284C-BE0E-2B4A-818F-2FA210E2316B}"/>
              </a:ext>
            </a:extLst>
          </p:cNvPr>
          <p:cNvCxnSpPr>
            <a:stCxn id="17" idx="0"/>
          </p:cNvCxnSpPr>
          <p:nvPr/>
        </p:nvCxnSpPr>
        <p:spPr>
          <a:xfrm flipV="1">
            <a:off x="5538495"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00CD8EE6-D4EE-F047-B4C4-04B5CDCC3A30}"/>
              </a:ext>
            </a:extLst>
          </p:cNvPr>
          <p:cNvCxnSpPr>
            <a:stCxn id="19" idx="0"/>
          </p:cNvCxnSpPr>
          <p:nvPr/>
        </p:nvCxnSpPr>
        <p:spPr>
          <a:xfrm flipV="1">
            <a:off x="6353523"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B43D7A77-AA60-914A-ADA0-6916A5CEABB2}"/>
              </a:ext>
            </a:extLst>
          </p:cNvPr>
          <p:cNvCxnSpPr>
            <a:stCxn id="21" idx="0"/>
          </p:cNvCxnSpPr>
          <p:nvPr/>
        </p:nvCxnSpPr>
        <p:spPr>
          <a:xfrm flipV="1">
            <a:off x="7033140"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BB91F3F5-C203-2748-B570-806FCD5C773A}"/>
              </a:ext>
            </a:extLst>
          </p:cNvPr>
          <p:cNvCxnSpPr>
            <a:stCxn id="23" idx="0"/>
          </p:cNvCxnSpPr>
          <p:nvPr/>
        </p:nvCxnSpPr>
        <p:spPr>
          <a:xfrm flipV="1">
            <a:off x="7748976" y="3702244"/>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线箭头连接符 45">
            <a:extLst>
              <a:ext uri="{FF2B5EF4-FFF2-40B4-BE49-F238E27FC236}">
                <a16:creationId xmlns:a16="http://schemas.microsoft.com/office/drawing/2014/main" id="{F84F683A-38F0-954D-84D0-09D2FFFFB209}"/>
              </a:ext>
            </a:extLst>
          </p:cNvPr>
          <p:cNvCxnSpPr>
            <a:endCxn id="26" idx="4"/>
          </p:cNvCxnSpPr>
          <p:nvPr/>
        </p:nvCxnSpPr>
        <p:spPr>
          <a:xfrm flipV="1">
            <a:off x="1060464"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直线箭头连接符 46">
            <a:extLst>
              <a:ext uri="{FF2B5EF4-FFF2-40B4-BE49-F238E27FC236}">
                <a16:creationId xmlns:a16="http://schemas.microsoft.com/office/drawing/2014/main" id="{43126DFF-76BB-ED4B-9AB0-76DA27A1FDC6}"/>
              </a:ext>
            </a:extLst>
          </p:cNvPr>
          <p:cNvCxnSpPr>
            <a:endCxn id="27" idx="4"/>
          </p:cNvCxnSpPr>
          <p:nvPr/>
        </p:nvCxnSpPr>
        <p:spPr>
          <a:xfrm flipV="1">
            <a:off x="1784364"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线箭头连接符 47">
            <a:extLst>
              <a:ext uri="{FF2B5EF4-FFF2-40B4-BE49-F238E27FC236}">
                <a16:creationId xmlns:a16="http://schemas.microsoft.com/office/drawing/2014/main" id="{EE7E7804-1EDC-2F40-AA28-45457AA8A93E}"/>
              </a:ext>
            </a:extLst>
          </p:cNvPr>
          <p:cNvCxnSpPr>
            <a:endCxn id="28" idx="4"/>
          </p:cNvCxnSpPr>
          <p:nvPr/>
        </p:nvCxnSpPr>
        <p:spPr>
          <a:xfrm flipV="1">
            <a:off x="2479689"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64649AA2-303E-424C-9053-91F10EF4E197}"/>
              </a:ext>
            </a:extLst>
          </p:cNvPr>
          <p:cNvCxnSpPr>
            <a:endCxn id="29" idx="4"/>
          </p:cNvCxnSpPr>
          <p:nvPr/>
        </p:nvCxnSpPr>
        <p:spPr>
          <a:xfrm flipV="1">
            <a:off x="3175014"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9467EE91-1BC6-A340-A8AC-3673E9A0CC9E}"/>
              </a:ext>
            </a:extLst>
          </p:cNvPr>
          <p:cNvCxnSpPr>
            <a:endCxn id="30" idx="4"/>
          </p:cNvCxnSpPr>
          <p:nvPr/>
        </p:nvCxnSpPr>
        <p:spPr>
          <a:xfrm flipV="1">
            <a:off x="3949240"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A8177C99-2F40-5E41-9958-F673BC2AA514}"/>
              </a:ext>
            </a:extLst>
          </p:cNvPr>
          <p:cNvCxnSpPr>
            <a:endCxn id="31" idx="4"/>
          </p:cNvCxnSpPr>
          <p:nvPr/>
        </p:nvCxnSpPr>
        <p:spPr>
          <a:xfrm flipV="1">
            <a:off x="4723467"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2237DAC4-BC97-004F-8983-E1C6A94D87DA}"/>
              </a:ext>
            </a:extLst>
          </p:cNvPr>
          <p:cNvCxnSpPr>
            <a:endCxn id="32" idx="4"/>
          </p:cNvCxnSpPr>
          <p:nvPr/>
        </p:nvCxnSpPr>
        <p:spPr>
          <a:xfrm flipV="1">
            <a:off x="5538495"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7BD1CFA4-3B3C-DB4F-9358-51BE0CE70760}"/>
              </a:ext>
            </a:extLst>
          </p:cNvPr>
          <p:cNvCxnSpPr>
            <a:endCxn id="33" idx="4"/>
          </p:cNvCxnSpPr>
          <p:nvPr/>
        </p:nvCxnSpPr>
        <p:spPr>
          <a:xfrm flipV="1">
            <a:off x="6353523"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D0775520-8DE9-2745-BC03-7D6B21BEB96B}"/>
              </a:ext>
            </a:extLst>
          </p:cNvPr>
          <p:cNvCxnSpPr>
            <a:endCxn id="34" idx="4"/>
          </p:cNvCxnSpPr>
          <p:nvPr/>
        </p:nvCxnSpPr>
        <p:spPr>
          <a:xfrm flipV="1">
            <a:off x="7033140"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C1EABFB5-A328-0849-A6BD-022C7617EBA2}"/>
              </a:ext>
            </a:extLst>
          </p:cNvPr>
          <p:cNvCxnSpPr>
            <a:endCxn id="35" idx="4"/>
          </p:cNvCxnSpPr>
          <p:nvPr/>
        </p:nvCxnSpPr>
        <p:spPr>
          <a:xfrm flipV="1">
            <a:off x="7748976" y="285451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矩形 55">
            <a:extLst>
              <a:ext uri="{FF2B5EF4-FFF2-40B4-BE49-F238E27FC236}">
                <a16:creationId xmlns:a16="http://schemas.microsoft.com/office/drawing/2014/main" id="{CC7A730F-4BFF-CE4B-833D-D8697C30B115}"/>
              </a:ext>
            </a:extLst>
          </p:cNvPr>
          <p:cNvSpPr/>
          <p:nvPr/>
        </p:nvSpPr>
        <p:spPr>
          <a:xfrm>
            <a:off x="884251" y="1680369"/>
            <a:ext cx="7040938" cy="50482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b="1" dirty="0">
                <a:solidFill>
                  <a:schemeClr val="tx1"/>
                </a:solidFill>
              </a:rPr>
              <a:t>CRF</a:t>
            </a:r>
            <a:endParaRPr kumimoji="1" lang="zh-CN" altLang="en-US" sz="1350" b="1" dirty="0">
              <a:solidFill>
                <a:schemeClr val="tx1"/>
              </a:solidFill>
            </a:endParaRPr>
          </a:p>
        </p:txBody>
      </p:sp>
      <mc:AlternateContent xmlns:mc="http://schemas.openxmlformats.org/markup-compatibility/2006" xmlns:a14="http://schemas.microsoft.com/office/drawing/2010/main">
        <mc:Choice Requires="a14">
          <p:sp>
            <p:nvSpPr>
              <p:cNvPr id="57" name="椭圆 56">
                <a:extLst>
                  <a:ext uri="{FF2B5EF4-FFF2-40B4-BE49-F238E27FC236}">
                    <a16:creationId xmlns:a16="http://schemas.microsoft.com/office/drawing/2014/main" id="{2E2253AC-066A-1643-9AAE-4AB52A65BBE8}"/>
                  </a:ext>
                </a:extLst>
              </p:cNvPr>
              <p:cNvSpPr/>
              <p:nvPr/>
            </p:nvSpPr>
            <p:spPr>
              <a:xfrm>
                <a:off x="884251"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1</m:t>
                          </m:r>
                        </m:sub>
                      </m:sSub>
                    </m:oMath>
                  </m:oMathPara>
                </a14:m>
                <a:endParaRPr kumimoji="1" lang="zh-CN" altLang="en-US" sz="1350" dirty="0">
                  <a:solidFill>
                    <a:schemeClr val="tx1"/>
                  </a:solidFill>
                </a:endParaRPr>
              </a:p>
            </p:txBody>
          </p:sp>
        </mc:Choice>
        <mc:Fallback xmlns="">
          <p:sp>
            <p:nvSpPr>
              <p:cNvPr id="57" name="椭圆 56">
                <a:extLst>
                  <a:ext uri="{FF2B5EF4-FFF2-40B4-BE49-F238E27FC236}">
                    <a16:creationId xmlns:a16="http://schemas.microsoft.com/office/drawing/2014/main" id="{2E2253AC-066A-1643-9AAE-4AB52A65BBE8}"/>
                  </a:ext>
                </a:extLst>
              </p:cNvPr>
              <p:cNvSpPr>
                <a:spLocks noRot="1" noChangeAspect="1" noMove="1" noResize="1" noEditPoints="1" noAdjustHandles="1" noChangeArrowheads="1" noChangeShapeType="1" noTextEdit="1"/>
              </p:cNvSpPr>
              <p:nvPr/>
            </p:nvSpPr>
            <p:spPr>
              <a:xfrm>
                <a:off x="884251" y="994569"/>
                <a:ext cx="352425" cy="342900"/>
              </a:xfrm>
              <a:prstGeom prst="ellipse">
                <a:avLst/>
              </a:prstGeom>
              <a:blipFill>
                <a:blip r:embed="rId24"/>
                <a:stretch>
                  <a:fillRect l="-1000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椭圆 57">
                <a:extLst>
                  <a:ext uri="{FF2B5EF4-FFF2-40B4-BE49-F238E27FC236}">
                    <a16:creationId xmlns:a16="http://schemas.microsoft.com/office/drawing/2014/main" id="{25141063-E7C4-0242-8042-A9A87D4EA2B6}"/>
                  </a:ext>
                </a:extLst>
              </p:cNvPr>
              <p:cNvSpPr/>
              <p:nvPr/>
            </p:nvSpPr>
            <p:spPr>
              <a:xfrm>
                <a:off x="1608151"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2</m:t>
                          </m:r>
                        </m:sub>
                      </m:sSub>
                    </m:oMath>
                  </m:oMathPara>
                </a14:m>
                <a:endParaRPr kumimoji="1" lang="zh-CN" altLang="en-US" sz="1350" dirty="0">
                  <a:solidFill>
                    <a:schemeClr val="tx1"/>
                  </a:solidFill>
                </a:endParaRPr>
              </a:p>
            </p:txBody>
          </p:sp>
        </mc:Choice>
        <mc:Fallback xmlns="">
          <p:sp>
            <p:nvSpPr>
              <p:cNvPr id="58" name="椭圆 57">
                <a:extLst>
                  <a:ext uri="{FF2B5EF4-FFF2-40B4-BE49-F238E27FC236}">
                    <a16:creationId xmlns:a16="http://schemas.microsoft.com/office/drawing/2014/main" id="{25141063-E7C4-0242-8042-A9A87D4EA2B6}"/>
                  </a:ext>
                </a:extLst>
              </p:cNvPr>
              <p:cNvSpPr>
                <a:spLocks noRot="1" noChangeAspect="1" noMove="1" noResize="1" noEditPoints="1" noAdjustHandles="1" noChangeArrowheads="1" noChangeShapeType="1" noTextEdit="1"/>
              </p:cNvSpPr>
              <p:nvPr/>
            </p:nvSpPr>
            <p:spPr>
              <a:xfrm>
                <a:off x="1608151" y="994569"/>
                <a:ext cx="352425" cy="342900"/>
              </a:xfrm>
              <a:prstGeom prst="ellipse">
                <a:avLst/>
              </a:prstGeom>
              <a:blipFill>
                <a:blip r:embed="rId25"/>
                <a:stretch>
                  <a:fillRect l="-13333"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椭圆 58">
                <a:extLst>
                  <a:ext uri="{FF2B5EF4-FFF2-40B4-BE49-F238E27FC236}">
                    <a16:creationId xmlns:a16="http://schemas.microsoft.com/office/drawing/2014/main" id="{8C8F63BB-8E56-4343-B1C4-F2F3E2424D72}"/>
                  </a:ext>
                </a:extLst>
              </p:cNvPr>
              <p:cNvSpPr/>
              <p:nvPr/>
            </p:nvSpPr>
            <p:spPr>
              <a:xfrm>
                <a:off x="2303476"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3</m:t>
                          </m:r>
                        </m:sub>
                      </m:sSub>
                    </m:oMath>
                  </m:oMathPara>
                </a14:m>
                <a:endParaRPr kumimoji="1" lang="zh-CN" altLang="en-US" sz="1350" dirty="0">
                  <a:solidFill>
                    <a:schemeClr val="tx1"/>
                  </a:solidFill>
                </a:endParaRPr>
              </a:p>
            </p:txBody>
          </p:sp>
        </mc:Choice>
        <mc:Fallback xmlns="">
          <p:sp>
            <p:nvSpPr>
              <p:cNvPr id="59" name="椭圆 58">
                <a:extLst>
                  <a:ext uri="{FF2B5EF4-FFF2-40B4-BE49-F238E27FC236}">
                    <a16:creationId xmlns:a16="http://schemas.microsoft.com/office/drawing/2014/main" id="{8C8F63BB-8E56-4343-B1C4-F2F3E2424D72}"/>
                  </a:ext>
                </a:extLst>
              </p:cNvPr>
              <p:cNvSpPr>
                <a:spLocks noRot="1" noChangeAspect="1" noMove="1" noResize="1" noEditPoints="1" noAdjustHandles="1" noChangeArrowheads="1" noChangeShapeType="1" noTextEdit="1"/>
              </p:cNvSpPr>
              <p:nvPr/>
            </p:nvSpPr>
            <p:spPr>
              <a:xfrm>
                <a:off x="2303476" y="994569"/>
                <a:ext cx="352425" cy="342900"/>
              </a:xfrm>
              <a:prstGeom prst="ellipse">
                <a:avLst/>
              </a:prstGeom>
              <a:blipFill>
                <a:blip r:embed="rId26"/>
                <a:stretch>
                  <a:fillRect l="-13333"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椭圆 59">
                <a:extLst>
                  <a:ext uri="{FF2B5EF4-FFF2-40B4-BE49-F238E27FC236}">
                    <a16:creationId xmlns:a16="http://schemas.microsoft.com/office/drawing/2014/main" id="{05AE3734-AAB1-254F-9585-6C12F5347B86}"/>
                  </a:ext>
                </a:extLst>
              </p:cNvPr>
              <p:cNvSpPr/>
              <p:nvPr/>
            </p:nvSpPr>
            <p:spPr>
              <a:xfrm>
                <a:off x="2998801"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4</m:t>
                          </m:r>
                        </m:sub>
                      </m:sSub>
                    </m:oMath>
                  </m:oMathPara>
                </a14:m>
                <a:endParaRPr kumimoji="1" lang="zh-CN" altLang="en-US" sz="1350" dirty="0">
                  <a:solidFill>
                    <a:schemeClr val="tx1"/>
                  </a:solidFill>
                </a:endParaRPr>
              </a:p>
            </p:txBody>
          </p:sp>
        </mc:Choice>
        <mc:Fallback xmlns="">
          <p:sp>
            <p:nvSpPr>
              <p:cNvPr id="60" name="椭圆 59">
                <a:extLst>
                  <a:ext uri="{FF2B5EF4-FFF2-40B4-BE49-F238E27FC236}">
                    <a16:creationId xmlns:a16="http://schemas.microsoft.com/office/drawing/2014/main" id="{05AE3734-AAB1-254F-9585-6C12F5347B86}"/>
                  </a:ext>
                </a:extLst>
              </p:cNvPr>
              <p:cNvSpPr>
                <a:spLocks noRot="1" noChangeAspect="1" noMove="1" noResize="1" noEditPoints="1" noAdjustHandles="1" noChangeArrowheads="1" noChangeShapeType="1" noTextEdit="1"/>
              </p:cNvSpPr>
              <p:nvPr/>
            </p:nvSpPr>
            <p:spPr>
              <a:xfrm>
                <a:off x="2998801" y="994569"/>
                <a:ext cx="352425" cy="342900"/>
              </a:xfrm>
              <a:prstGeom prst="ellipse">
                <a:avLst/>
              </a:prstGeom>
              <a:blipFill>
                <a:blip r:embed="rId27"/>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椭圆 60">
                <a:extLst>
                  <a:ext uri="{FF2B5EF4-FFF2-40B4-BE49-F238E27FC236}">
                    <a16:creationId xmlns:a16="http://schemas.microsoft.com/office/drawing/2014/main" id="{4BECFD08-E051-F748-85AD-CD64757CD852}"/>
                  </a:ext>
                </a:extLst>
              </p:cNvPr>
              <p:cNvSpPr/>
              <p:nvPr/>
            </p:nvSpPr>
            <p:spPr>
              <a:xfrm>
                <a:off x="3773028"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5</m:t>
                          </m:r>
                        </m:sub>
                      </m:sSub>
                    </m:oMath>
                  </m:oMathPara>
                </a14:m>
                <a:endParaRPr kumimoji="1" lang="zh-CN" altLang="en-US" sz="1350" dirty="0">
                  <a:solidFill>
                    <a:schemeClr val="tx1"/>
                  </a:solidFill>
                </a:endParaRPr>
              </a:p>
            </p:txBody>
          </p:sp>
        </mc:Choice>
        <mc:Fallback xmlns="">
          <p:sp>
            <p:nvSpPr>
              <p:cNvPr id="61" name="椭圆 60">
                <a:extLst>
                  <a:ext uri="{FF2B5EF4-FFF2-40B4-BE49-F238E27FC236}">
                    <a16:creationId xmlns:a16="http://schemas.microsoft.com/office/drawing/2014/main" id="{4BECFD08-E051-F748-85AD-CD64757CD852}"/>
                  </a:ext>
                </a:extLst>
              </p:cNvPr>
              <p:cNvSpPr>
                <a:spLocks noRot="1" noChangeAspect="1" noMove="1" noResize="1" noEditPoints="1" noAdjustHandles="1" noChangeArrowheads="1" noChangeShapeType="1" noTextEdit="1"/>
              </p:cNvSpPr>
              <p:nvPr/>
            </p:nvSpPr>
            <p:spPr>
              <a:xfrm>
                <a:off x="3773028" y="994569"/>
                <a:ext cx="352425" cy="342900"/>
              </a:xfrm>
              <a:prstGeom prst="ellipse">
                <a:avLst/>
              </a:prstGeom>
              <a:blipFill>
                <a:blip r:embed="rId28"/>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椭圆 61">
                <a:extLst>
                  <a:ext uri="{FF2B5EF4-FFF2-40B4-BE49-F238E27FC236}">
                    <a16:creationId xmlns:a16="http://schemas.microsoft.com/office/drawing/2014/main" id="{25408CBA-3B97-CD42-9613-ADDE7E6FC321}"/>
                  </a:ext>
                </a:extLst>
              </p:cNvPr>
              <p:cNvSpPr/>
              <p:nvPr/>
            </p:nvSpPr>
            <p:spPr>
              <a:xfrm>
                <a:off x="4547254"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6</m:t>
                          </m:r>
                        </m:sub>
                      </m:sSub>
                    </m:oMath>
                  </m:oMathPara>
                </a14:m>
                <a:endParaRPr kumimoji="1" lang="zh-CN" altLang="en-US" sz="1350" dirty="0">
                  <a:solidFill>
                    <a:schemeClr val="tx1"/>
                  </a:solidFill>
                </a:endParaRPr>
              </a:p>
            </p:txBody>
          </p:sp>
        </mc:Choice>
        <mc:Fallback xmlns="">
          <p:sp>
            <p:nvSpPr>
              <p:cNvPr id="62" name="椭圆 61">
                <a:extLst>
                  <a:ext uri="{FF2B5EF4-FFF2-40B4-BE49-F238E27FC236}">
                    <a16:creationId xmlns:a16="http://schemas.microsoft.com/office/drawing/2014/main" id="{25408CBA-3B97-CD42-9613-ADDE7E6FC321}"/>
                  </a:ext>
                </a:extLst>
              </p:cNvPr>
              <p:cNvSpPr>
                <a:spLocks noRot="1" noChangeAspect="1" noMove="1" noResize="1" noEditPoints="1" noAdjustHandles="1" noChangeArrowheads="1" noChangeShapeType="1" noTextEdit="1"/>
              </p:cNvSpPr>
              <p:nvPr/>
            </p:nvSpPr>
            <p:spPr>
              <a:xfrm>
                <a:off x="4547254" y="994569"/>
                <a:ext cx="352425" cy="342900"/>
              </a:xfrm>
              <a:prstGeom prst="ellipse">
                <a:avLst/>
              </a:prstGeom>
              <a:blipFill>
                <a:blip r:embed="rId29"/>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椭圆 62">
                <a:extLst>
                  <a:ext uri="{FF2B5EF4-FFF2-40B4-BE49-F238E27FC236}">
                    <a16:creationId xmlns:a16="http://schemas.microsoft.com/office/drawing/2014/main" id="{92D11FA4-F1B6-7548-941F-8B86634873E7}"/>
                  </a:ext>
                </a:extLst>
              </p:cNvPr>
              <p:cNvSpPr/>
              <p:nvPr/>
            </p:nvSpPr>
            <p:spPr>
              <a:xfrm>
                <a:off x="5362282"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7</m:t>
                          </m:r>
                        </m:sub>
                      </m:sSub>
                    </m:oMath>
                  </m:oMathPara>
                </a14:m>
                <a:endParaRPr kumimoji="1" lang="zh-CN" altLang="en-US" sz="1350" dirty="0">
                  <a:solidFill>
                    <a:schemeClr val="tx1"/>
                  </a:solidFill>
                </a:endParaRPr>
              </a:p>
            </p:txBody>
          </p:sp>
        </mc:Choice>
        <mc:Fallback xmlns="">
          <p:sp>
            <p:nvSpPr>
              <p:cNvPr id="63" name="椭圆 62">
                <a:extLst>
                  <a:ext uri="{FF2B5EF4-FFF2-40B4-BE49-F238E27FC236}">
                    <a16:creationId xmlns:a16="http://schemas.microsoft.com/office/drawing/2014/main" id="{92D11FA4-F1B6-7548-941F-8B86634873E7}"/>
                  </a:ext>
                </a:extLst>
              </p:cNvPr>
              <p:cNvSpPr>
                <a:spLocks noRot="1" noChangeAspect="1" noMove="1" noResize="1" noEditPoints="1" noAdjustHandles="1" noChangeArrowheads="1" noChangeShapeType="1" noTextEdit="1"/>
              </p:cNvSpPr>
              <p:nvPr/>
            </p:nvSpPr>
            <p:spPr>
              <a:xfrm>
                <a:off x="5362282" y="994569"/>
                <a:ext cx="352425" cy="342900"/>
              </a:xfrm>
              <a:prstGeom prst="ellipse">
                <a:avLst/>
              </a:prstGeom>
              <a:blipFill>
                <a:blip r:embed="rId30"/>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椭圆 63">
                <a:extLst>
                  <a:ext uri="{FF2B5EF4-FFF2-40B4-BE49-F238E27FC236}">
                    <a16:creationId xmlns:a16="http://schemas.microsoft.com/office/drawing/2014/main" id="{9042E7A5-0A69-444A-8E65-D84326AED502}"/>
                  </a:ext>
                </a:extLst>
              </p:cNvPr>
              <p:cNvSpPr/>
              <p:nvPr/>
            </p:nvSpPr>
            <p:spPr>
              <a:xfrm>
                <a:off x="6177310"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8</m:t>
                          </m:r>
                        </m:sub>
                      </m:sSub>
                    </m:oMath>
                  </m:oMathPara>
                </a14:m>
                <a:endParaRPr kumimoji="1" lang="zh-CN" altLang="en-US" sz="1350" dirty="0">
                  <a:solidFill>
                    <a:schemeClr val="tx1"/>
                  </a:solidFill>
                </a:endParaRPr>
              </a:p>
            </p:txBody>
          </p:sp>
        </mc:Choice>
        <mc:Fallback xmlns="">
          <p:sp>
            <p:nvSpPr>
              <p:cNvPr id="64" name="椭圆 63">
                <a:extLst>
                  <a:ext uri="{FF2B5EF4-FFF2-40B4-BE49-F238E27FC236}">
                    <a16:creationId xmlns:a16="http://schemas.microsoft.com/office/drawing/2014/main" id="{9042E7A5-0A69-444A-8E65-D84326AED502}"/>
                  </a:ext>
                </a:extLst>
              </p:cNvPr>
              <p:cNvSpPr>
                <a:spLocks noRot="1" noChangeAspect="1" noMove="1" noResize="1" noEditPoints="1" noAdjustHandles="1" noChangeArrowheads="1" noChangeShapeType="1" noTextEdit="1"/>
              </p:cNvSpPr>
              <p:nvPr/>
            </p:nvSpPr>
            <p:spPr>
              <a:xfrm>
                <a:off x="6177310" y="994569"/>
                <a:ext cx="352425" cy="342900"/>
              </a:xfrm>
              <a:prstGeom prst="ellipse">
                <a:avLst/>
              </a:prstGeom>
              <a:blipFill>
                <a:blip r:embed="rId31"/>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椭圆 64">
                <a:extLst>
                  <a:ext uri="{FF2B5EF4-FFF2-40B4-BE49-F238E27FC236}">
                    <a16:creationId xmlns:a16="http://schemas.microsoft.com/office/drawing/2014/main" id="{0248BA8A-C416-7C4E-B628-6371377DFD90}"/>
                  </a:ext>
                </a:extLst>
              </p:cNvPr>
              <p:cNvSpPr/>
              <p:nvPr/>
            </p:nvSpPr>
            <p:spPr>
              <a:xfrm>
                <a:off x="6856927"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9</m:t>
                          </m:r>
                        </m:sub>
                      </m:sSub>
                    </m:oMath>
                  </m:oMathPara>
                </a14:m>
                <a:endParaRPr kumimoji="1" lang="zh-CN" altLang="en-US" sz="1350" dirty="0">
                  <a:solidFill>
                    <a:schemeClr val="tx1"/>
                  </a:solidFill>
                </a:endParaRPr>
              </a:p>
            </p:txBody>
          </p:sp>
        </mc:Choice>
        <mc:Fallback xmlns="">
          <p:sp>
            <p:nvSpPr>
              <p:cNvPr id="65" name="椭圆 64">
                <a:extLst>
                  <a:ext uri="{FF2B5EF4-FFF2-40B4-BE49-F238E27FC236}">
                    <a16:creationId xmlns:a16="http://schemas.microsoft.com/office/drawing/2014/main" id="{0248BA8A-C416-7C4E-B628-6371377DFD90}"/>
                  </a:ext>
                </a:extLst>
              </p:cNvPr>
              <p:cNvSpPr>
                <a:spLocks noRot="1" noChangeAspect="1" noMove="1" noResize="1" noEditPoints="1" noAdjustHandles="1" noChangeArrowheads="1" noChangeShapeType="1" noTextEdit="1"/>
              </p:cNvSpPr>
              <p:nvPr/>
            </p:nvSpPr>
            <p:spPr>
              <a:xfrm>
                <a:off x="6856927" y="994569"/>
                <a:ext cx="352425" cy="342900"/>
              </a:xfrm>
              <a:prstGeom prst="ellipse">
                <a:avLst/>
              </a:prstGeom>
              <a:blipFill>
                <a:blip r:embed="rId32"/>
                <a:stretch>
                  <a:fillRect l="-967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椭圆 65">
                <a:extLst>
                  <a:ext uri="{FF2B5EF4-FFF2-40B4-BE49-F238E27FC236}">
                    <a16:creationId xmlns:a16="http://schemas.microsoft.com/office/drawing/2014/main" id="{43655DE8-8B18-C443-AD68-A9FAD0422203}"/>
                  </a:ext>
                </a:extLst>
              </p:cNvPr>
              <p:cNvSpPr/>
              <p:nvPr/>
            </p:nvSpPr>
            <p:spPr>
              <a:xfrm>
                <a:off x="7572764" y="994569"/>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𝑦</m:t>
                          </m:r>
                        </m:e>
                        <m:sub>
                          <m:r>
                            <a:rPr kumimoji="1" lang="en-US" altLang="zh-CN" sz="1350" i="1">
                              <a:solidFill>
                                <a:schemeClr val="tx1"/>
                              </a:solidFill>
                              <a:latin typeface="Cambria Math" panose="02040503050406030204" pitchFamily="18" charset="0"/>
                            </a:rPr>
                            <m:t>10</m:t>
                          </m:r>
                        </m:sub>
                      </m:sSub>
                    </m:oMath>
                  </m:oMathPara>
                </a14:m>
                <a:endParaRPr kumimoji="1" lang="zh-CN" altLang="en-US" sz="1350" dirty="0">
                  <a:solidFill>
                    <a:schemeClr val="tx1"/>
                  </a:solidFill>
                </a:endParaRPr>
              </a:p>
            </p:txBody>
          </p:sp>
        </mc:Choice>
        <mc:Fallback xmlns="">
          <p:sp>
            <p:nvSpPr>
              <p:cNvPr id="66" name="椭圆 65">
                <a:extLst>
                  <a:ext uri="{FF2B5EF4-FFF2-40B4-BE49-F238E27FC236}">
                    <a16:creationId xmlns:a16="http://schemas.microsoft.com/office/drawing/2014/main" id="{43655DE8-8B18-C443-AD68-A9FAD0422203}"/>
                  </a:ext>
                </a:extLst>
              </p:cNvPr>
              <p:cNvSpPr>
                <a:spLocks noRot="1" noChangeAspect="1" noMove="1" noResize="1" noEditPoints="1" noAdjustHandles="1" noChangeArrowheads="1" noChangeShapeType="1" noTextEdit="1"/>
              </p:cNvSpPr>
              <p:nvPr/>
            </p:nvSpPr>
            <p:spPr>
              <a:xfrm>
                <a:off x="7572764" y="994569"/>
                <a:ext cx="352425" cy="342900"/>
              </a:xfrm>
              <a:prstGeom prst="ellipse">
                <a:avLst/>
              </a:prstGeom>
              <a:blipFill>
                <a:blip r:embed="rId33"/>
                <a:stretch>
                  <a:fillRect l="-19355" b="-3333"/>
                </a:stretch>
              </a:blipFill>
            </p:spPr>
            <p:txBody>
              <a:bodyPr/>
              <a:lstStyle/>
              <a:p>
                <a:r>
                  <a:rPr lang="zh-CN" altLang="en-US">
                    <a:noFill/>
                  </a:rPr>
                  <a:t> </a:t>
                </a:r>
              </a:p>
            </p:txBody>
          </p:sp>
        </mc:Fallback>
      </mc:AlternateContent>
      <p:cxnSp>
        <p:nvCxnSpPr>
          <p:cNvPr id="67" name="直线箭头连接符 66">
            <a:extLst>
              <a:ext uri="{FF2B5EF4-FFF2-40B4-BE49-F238E27FC236}">
                <a16:creationId xmlns:a16="http://schemas.microsoft.com/office/drawing/2014/main" id="{D10F982C-5456-374C-9275-797159C0BB93}"/>
              </a:ext>
            </a:extLst>
          </p:cNvPr>
          <p:cNvCxnSpPr>
            <a:endCxn id="57" idx="4"/>
          </p:cNvCxnSpPr>
          <p:nvPr/>
        </p:nvCxnSpPr>
        <p:spPr>
          <a:xfrm flipV="1">
            <a:off x="1060464"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02564F13-4933-9741-BDE0-06114558A568}"/>
              </a:ext>
            </a:extLst>
          </p:cNvPr>
          <p:cNvCxnSpPr>
            <a:endCxn id="58" idx="4"/>
          </p:cNvCxnSpPr>
          <p:nvPr/>
        </p:nvCxnSpPr>
        <p:spPr>
          <a:xfrm flipV="1">
            <a:off x="1784364"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0057CD92-CFAD-0D49-844E-72A6033CB5D4}"/>
              </a:ext>
            </a:extLst>
          </p:cNvPr>
          <p:cNvCxnSpPr>
            <a:endCxn id="59" idx="4"/>
          </p:cNvCxnSpPr>
          <p:nvPr/>
        </p:nvCxnSpPr>
        <p:spPr>
          <a:xfrm flipV="1">
            <a:off x="2479689"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4D889CF5-190F-4C4D-8644-E9599C0DD2DB}"/>
              </a:ext>
            </a:extLst>
          </p:cNvPr>
          <p:cNvCxnSpPr>
            <a:endCxn id="60" idx="4"/>
          </p:cNvCxnSpPr>
          <p:nvPr/>
        </p:nvCxnSpPr>
        <p:spPr>
          <a:xfrm flipV="1">
            <a:off x="3175014"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8E5F5FEF-1E58-DE4B-9600-D8DDE3DD793C}"/>
              </a:ext>
            </a:extLst>
          </p:cNvPr>
          <p:cNvCxnSpPr>
            <a:endCxn id="61" idx="4"/>
          </p:cNvCxnSpPr>
          <p:nvPr/>
        </p:nvCxnSpPr>
        <p:spPr>
          <a:xfrm flipV="1">
            <a:off x="3949240"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698830E2-130D-924B-8A1C-3942AC4AD02D}"/>
              </a:ext>
            </a:extLst>
          </p:cNvPr>
          <p:cNvCxnSpPr>
            <a:endCxn id="62" idx="4"/>
          </p:cNvCxnSpPr>
          <p:nvPr/>
        </p:nvCxnSpPr>
        <p:spPr>
          <a:xfrm flipV="1">
            <a:off x="4723467"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8007923D-5C94-5E4E-88ED-5F4F484FA23C}"/>
              </a:ext>
            </a:extLst>
          </p:cNvPr>
          <p:cNvCxnSpPr>
            <a:endCxn id="63" idx="4"/>
          </p:cNvCxnSpPr>
          <p:nvPr/>
        </p:nvCxnSpPr>
        <p:spPr>
          <a:xfrm flipV="1">
            <a:off x="5538495"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57C60F3A-180C-B64E-8B9A-CA1D286B45F7}"/>
              </a:ext>
            </a:extLst>
          </p:cNvPr>
          <p:cNvCxnSpPr>
            <a:endCxn id="64" idx="4"/>
          </p:cNvCxnSpPr>
          <p:nvPr/>
        </p:nvCxnSpPr>
        <p:spPr>
          <a:xfrm flipV="1">
            <a:off x="6353523"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B4D880E1-C2D8-F747-9687-47EA83E9CCBF}"/>
              </a:ext>
            </a:extLst>
          </p:cNvPr>
          <p:cNvCxnSpPr>
            <a:endCxn id="65" idx="4"/>
          </p:cNvCxnSpPr>
          <p:nvPr/>
        </p:nvCxnSpPr>
        <p:spPr>
          <a:xfrm flipV="1">
            <a:off x="7033140"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48993028-D687-7740-BFBE-7713B216CE8A}"/>
              </a:ext>
            </a:extLst>
          </p:cNvPr>
          <p:cNvCxnSpPr>
            <a:endCxn id="66" idx="4"/>
          </p:cNvCxnSpPr>
          <p:nvPr/>
        </p:nvCxnSpPr>
        <p:spPr>
          <a:xfrm flipV="1">
            <a:off x="7748976" y="1337469"/>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直线箭头连接符 76">
            <a:extLst>
              <a:ext uri="{FF2B5EF4-FFF2-40B4-BE49-F238E27FC236}">
                <a16:creationId xmlns:a16="http://schemas.microsoft.com/office/drawing/2014/main" id="{BD3BDDBF-F4F8-A844-AEB1-71B4FBEC17FD}"/>
              </a:ext>
            </a:extLst>
          </p:cNvPr>
          <p:cNvCxnSpPr>
            <a:stCxn id="26" idx="0"/>
          </p:cNvCxnSpPr>
          <p:nvPr/>
        </p:nvCxnSpPr>
        <p:spPr>
          <a:xfrm flipV="1">
            <a:off x="1060464"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直线箭头连接符 77">
            <a:extLst>
              <a:ext uri="{FF2B5EF4-FFF2-40B4-BE49-F238E27FC236}">
                <a16:creationId xmlns:a16="http://schemas.microsoft.com/office/drawing/2014/main" id="{E99C9656-73A8-E144-8D8E-5114A275436D}"/>
              </a:ext>
            </a:extLst>
          </p:cNvPr>
          <p:cNvCxnSpPr>
            <a:stCxn id="27" idx="0"/>
          </p:cNvCxnSpPr>
          <p:nvPr/>
        </p:nvCxnSpPr>
        <p:spPr>
          <a:xfrm flipV="1">
            <a:off x="1784364"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直线箭头连接符 78">
            <a:extLst>
              <a:ext uri="{FF2B5EF4-FFF2-40B4-BE49-F238E27FC236}">
                <a16:creationId xmlns:a16="http://schemas.microsoft.com/office/drawing/2014/main" id="{B0ECF020-D20D-8445-B252-55ABEC8D3905}"/>
              </a:ext>
            </a:extLst>
          </p:cNvPr>
          <p:cNvCxnSpPr>
            <a:stCxn id="28" idx="0"/>
          </p:cNvCxnSpPr>
          <p:nvPr/>
        </p:nvCxnSpPr>
        <p:spPr>
          <a:xfrm flipV="1">
            <a:off x="2479689"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线箭头连接符 79">
            <a:extLst>
              <a:ext uri="{FF2B5EF4-FFF2-40B4-BE49-F238E27FC236}">
                <a16:creationId xmlns:a16="http://schemas.microsoft.com/office/drawing/2014/main" id="{DFEC1978-10A1-D84A-A267-272108C845A4}"/>
              </a:ext>
            </a:extLst>
          </p:cNvPr>
          <p:cNvCxnSpPr>
            <a:stCxn id="29" idx="0"/>
          </p:cNvCxnSpPr>
          <p:nvPr/>
        </p:nvCxnSpPr>
        <p:spPr>
          <a:xfrm flipV="1">
            <a:off x="3175014"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直线箭头连接符 80">
            <a:extLst>
              <a:ext uri="{FF2B5EF4-FFF2-40B4-BE49-F238E27FC236}">
                <a16:creationId xmlns:a16="http://schemas.microsoft.com/office/drawing/2014/main" id="{15D19F18-CBC8-AD47-994B-21DBAF880FB7}"/>
              </a:ext>
            </a:extLst>
          </p:cNvPr>
          <p:cNvCxnSpPr>
            <a:stCxn id="30" idx="0"/>
          </p:cNvCxnSpPr>
          <p:nvPr/>
        </p:nvCxnSpPr>
        <p:spPr>
          <a:xfrm flipV="1">
            <a:off x="3949240"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直线箭头连接符 81">
            <a:extLst>
              <a:ext uri="{FF2B5EF4-FFF2-40B4-BE49-F238E27FC236}">
                <a16:creationId xmlns:a16="http://schemas.microsoft.com/office/drawing/2014/main" id="{68F7CB3A-E1AF-E644-B9BA-F58E4F7C70C3}"/>
              </a:ext>
            </a:extLst>
          </p:cNvPr>
          <p:cNvCxnSpPr>
            <a:stCxn id="31" idx="0"/>
          </p:cNvCxnSpPr>
          <p:nvPr/>
        </p:nvCxnSpPr>
        <p:spPr>
          <a:xfrm flipV="1">
            <a:off x="4723467"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直线箭头连接符 82">
            <a:extLst>
              <a:ext uri="{FF2B5EF4-FFF2-40B4-BE49-F238E27FC236}">
                <a16:creationId xmlns:a16="http://schemas.microsoft.com/office/drawing/2014/main" id="{C243E844-33FB-284F-B9EA-940ABA72E18C}"/>
              </a:ext>
            </a:extLst>
          </p:cNvPr>
          <p:cNvCxnSpPr>
            <a:stCxn id="32" idx="0"/>
          </p:cNvCxnSpPr>
          <p:nvPr/>
        </p:nvCxnSpPr>
        <p:spPr>
          <a:xfrm flipV="1">
            <a:off x="5538495"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0ED9E8CA-DD49-B245-A49D-406B56D58FB3}"/>
              </a:ext>
            </a:extLst>
          </p:cNvPr>
          <p:cNvCxnSpPr>
            <a:stCxn id="33" idx="0"/>
          </p:cNvCxnSpPr>
          <p:nvPr/>
        </p:nvCxnSpPr>
        <p:spPr>
          <a:xfrm flipV="1">
            <a:off x="6353523"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直线箭头连接符 84">
            <a:extLst>
              <a:ext uri="{FF2B5EF4-FFF2-40B4-BE49-F238E27FC236}">
                <a16:creationId xmlns:a16="http://schemas.microsoft.com/office/drawing/2014/main" id="{489FA83B-B0D0-DC42-A0C1-BA5B1B1B11CF}"/>
              </a:ext>
            </a:extLst>
          </p:cNvPr>
          <p:cNvCxnSpPr>
            <a:stCxn id="34" idx="0"/>
          </p:cNvCxnSpPr>
          <p:nvPr/>
        </p:nvCxnSpPr>
        <p:spPr>
          <a:xfrm flipV="1">
            <a:off x="7033140"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直线箭头连接符 85">
            <a:extLst>
              <a:ext uri="{FF2B5EF4-FFF2-40B4-BE49-F238E27FC236}">
                <a16:creationId xmlns:a16="http://schemas.microsoft.com/office/drawing/2014/main" id="{E6FEB18C-E788-6045-A8B3-D6721D5BEAA0}"/>
              </a:ext>
            </a:extLst>
          </p:cNvPr>
          <p:cNvCxnSpPr>
            <a:stCxn id="35" idx="0"/>
          </p:cNvCxnSpPr>
          <p:nvPr/>
        </p:nvCxnSpPr>
        <p:spPr>
          <a:xfrm flipV="1">
            <a:off x="7748976" y="2185195"/>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7" name="文本框 86">
            <a:extLst>
              <a:ext uri="{FF2B5EF4-FFF2-40B4-BE49-F238E27FC236}">
                <a16:creationId xmlns:a16="http://schemas.microsoft.com/office/drawing/2014/main" id="{847131FE-0722-1847-91CF-126E6CC4B8BF}"/>
              </a:ext>
            </a:extLst>
          </p:cNvPr>
          <p:cNvSpPr txBox="1"/>
          <p:nvPr/>
        </p:nvSpPr>
        <p:spPr>
          <a:xfrm>
            <a:off x="931778" y="683846"/>
            <a:ext cx="282450" cy="300082"/>
          </a:xfrm>
          <a:prstGeom prst="rect">
            <a:avLst/>
          </a:prstGeom>
          <a:noFill/>
        </p:spPr>
        <p:txBody>
          <a:bodyPr wrap="none" rtlCol="0">
            <a:spAutoFit/>
          </a:bodyPr>
          <a:lstStyle/>
          <a:p>
            <a:r>
              <a:rPr kumimoji="1" lang="en-US" altLang="zh-CN" sz="1350" b="1" dirty="0"/>
              <a:t>B</a:t>
            </a:r>
            <a:endParaRPr kumimoji="1" lang="zh-CN" altLang="en-US" sz="1350" b="1" dirty="0"/>
          </a:p>
        </p:txBody>
      </p:sp>
      <p:sp>
        <p:nvSpPr>
          <p:cNvPr id="88" name="文本框 87">
            <a:extLst>
              <a:ext uri="{FF2B5EF4-FFF2-40B4-BE49-F238E27FC236}">
                <a16:creationId xmlns:a16="http://schemas.microsoft.com/office/drawing/2014/main" id="{3E566A2C-4BB0-CB4D-AA4E-2B85F46655E2}"/>
              </a:ext>
            </a:extLst>
          </p:cNvPr>
          <p:cNvSpPr txBox="1"/>
          <p:nvPr/>
        </p:nvSpPr>
        <p:spPr>
          <a:xfrm>
            <a:off x="1665203" y="683846"/>
            <a:ext cx="231154" cy="300082"/>
          </a:xfrm>
          <a:prstGeom prst="rect">
            <a:avLst/>
          </a:prstGeom>
          <a:noFill/>
        </p:spPr>
        <p:txBody>
          <a:bodyPr wrap="none" rtlCol="0">
            <a:spAutoFit/>
          </a:bodyPr>
          <a:lstStyle/>
          <a:p>
            <a:r>
              <a:rPr kumimoji="1" lang="en-US" altLang="zh-CN" sz="1350" b="1" dirty="0"/>
              <a:t>I</a:t>
            </a:r>
            <a:endParaRPr kumimoji="1" lang="zh-CN" altLang="en-US" sz="1350" b="1" dirty="0"/>
          </a:p>
        </p:txBody>
      </p:sp>
      <p:sp>
        <p:nvSpPr>
          <p:cNvPr id="89" name="文本框 88">
            <a:extLst>
              <a:ext uri="{FF2B5EF4-FFF2-40B4-BE49-F238E27FC236}">
                <a16:creationId xmlns:a16="http://schemas.microsoft.com/office/drawing/2014/main" id="{DF95764F-164B-C84D-B8C7-27F57677510B}"/>
              </a:ext>
            </a:extLst>
          </p:cNvPr>
          <p:cNvSpPr txBox="1"/>
          <p:nvPr/>
        </p:nvSpPr>
        <p:spPr>
          <a:xfrm>
            <a:off x="2360528" y="708045"/>
            <a:ext cx="231154" cy="300082"/>
          </a:xfrm>
          <a:prstGeom prst="rect">
            <a:avLst/>
          </a:prstGeom>
          <a:noFill/>
        </p:spPr>
        <p:txBody>
          <a:bodyPr wrap="none" rtlCol="0">
            <a:spAutoFit/>
          </a:bodyPr>
          <a:lstStyle/>
          <a:p>
            <a:r>
              <a:rPr kumimoji="1" lang="en-US" altLang="zh-CN" sz="1350" b="1" dirty="0"/>
              <a:t>I</a:t>
            </a:r>
            <a:endParaRPr kumimoji="1" lang="zh-CN" altLang="en-US" sz="1350" b="1" dirty="0"/>
          </a:p>
        </p:txBody>
      </p:sp>
      <p:sp>
        <p:nvSpPr>
          <p:cNvPr id="90" name="文本框 89">
            <a:extLst>
              <a:ext uri="{FF2B5EF4-FFF2-40B4-BE49-F238E27FC236}">
                <a16:creationId xmlns:a16="http://schemas.microsoft.com/office/drawing/2014/main" id="{850136FD-60CD-AB4E-8CD1-6A952B8240BB}"/>
              </a:ext>
            </a:extLst>
          </p:cNvPr>
          <p:cNvSpPr txBox="1"/>
          <p:nvPr/>
        </p:nvSpPr>
        <p:spPr>
          <a:xfrm>
            <a:off x="3055853" y="708045"/>
            <a:ext cx="282450" cy="300082"/>
          </a:xfrm>
          <a:prstGeom prst="rect">
            <a:avLst/>
          </a:prstGeom>
          <a:noFill/>
        </p:spPr>
        <p:txBody>
          <a:bodyPr wrap="none" rtlCol="0">
            <a:spAutoFit/>
          </a:bodyPr>
          <a:lstStyle/>
          <a:p>
            <a:r>
              <a:rPr kumimoji="1" lang="en-US" altLang="zh-CN" sz="1350" b="1" dirty="0"/>
              <a:t>B</a:t>
            </a:r>
            <a:endParaRPr kumimoji="1" lang="zh-CN" altLang="en-US" sz="1350" b="1" dirty="0"/>
          </a:p>
        </p:txBody>
      </p:sp>
      <p:sp>
        <p:nvSpPr>
          <p:cNvPr id="91" name="文本框 90">
            <a:extLst>
              <a:ext uri="{FF2B5EF4-FFF2-40B4-BE49-F238E27FC236}">
                <a16:creationId xmlns:a16="http://schemas.microsoft.com/office/drawing/2014/main" id="{E9E55A12-42FA-BD4C-BE37-4D6041809B48}"/>
              </a:ext>
            </a:extLst>
          </p:cNvPr>
          <p:cNvSpPr txBox="1"/>
          <p:nvPr/>
        </p:nvSpPr>
        <p:spPr>
          <a:xfrm>
            <a:off x="3830079" y="708045"/>
            <a:ext cx="231154" cy="300082"/>
          </a:xfrm>
          <a:prstGeom prst="rect">
            <a:avLst/>
          </a:prstGeom>
          <a:noFill/>
        </p:spPr>
        <p:txBody>
          <a:bodyPr wrap="none" rtlCol="0">
            <a:spAutoFit/>
          </a:bodyPr>
          <a:lstStyle/>
          <a:p>
            <a:r>
              <a:rPr kumimoji="1" lang="en-US" altLang="zh-CN" sz="1350" b="1" dirty="0"/>
              <a:t>I</a:t>
            </a:r>
            <a:endParaRPr kumimoji="1" lang="zh-CN" altLang="en-US" sz="1350" b="1" dirty="0"/>
          </a:p>
        </p:txBody>
      </p:sp>
      <p:sp>
        <p:nvSpPr>
          <p:cNvPr id="92" name="文本框 91">
            <a:extLst>
              <a:ext uri="{FF2B5EF4-FFF2-40B4-BE49-F238E27FC236}">
                <a16:creationId xmlns:a16="http://schemas.microsoft.com/office/drawing/2014/main" id="{6F5C8D99-3FA8-2C42-BD1D-7527DB1203D7}"/>
              </a:ext>
            </a:extLst>
          </p:cNvPr>
          <p:cNvSpPr txBox="1"/>
          <p:nvPr/>
        </p:nvSpPr>
        <p:spPr>
          <a:xfrm>
            <a:off x="4604306" y="708045"/>
            <a:ext cx="231154" cy="300082"/>
          </a:xfrm>
          <a:prstGeom prst="rect">
            <a:avLst/>
          </a:prstGeom>
          <a:noFill/>
        </p:spPr>
        <p:txBody>
          <a:bodyPr wrap="none" rtlCol="0">
            <a:spAutoFit/>
          </a:bodyPr>
          <a:lstStyle/>
          <a:p>
            <a:r>
              <a:rPr kumimoji="1" lang="en-US" altLang="zh-CN" sz="1350" b="1" dirty="0"/>
              <a:t>I</a:t>
            </a:r>
            <a:endParaRPr kumimoji="1" lang="zh-CN" altLang="en-US" sz="1350" b="1" dirty="0"/>
          </a:p>
        </p:txBody>
      </p:sp>
      <p:sp>
        <p:nvSpPr>
          <p:cNvPr id="93" name="文本框 92">
            <a:extLst>
              <a:ext uri="{FF2B5EF4-FFF2-40B4-BE49-F238E27FC236}">
                <a16:creationId xmlns:a16="http://schemas.microsoft.com/office/drawing/2014/main" id="{4E5A4724-3C46-A84C-9D3E-A84EFB4BFB83}"/>
              </a:ext>
            </a:extLst>
          </p:cNvPr>
          <p:cNvSpPr txBox="1"/>
          <p:nvPr/>
        </p:nvSpPr>
        <p:spPr>
          <a:xfrm>
            <a:off x="5419334" y="708045"/>
            <a:ext cx="301686" cy="300082"/>
          </a:xfrm>
          <a:prstGeom prst="rect">
            <a:avLst/>
          </a:prstGeom>
          <a:noFill/>
        </p:spPr>
        <p:txBody>
          <a:bodyPr wrap="none" rtlCol="0">
            <a:spAutoFit/>
          </a:bodyPr>
          <a:lstStyle/>
          <a:p>
            <a:r>
              <a:rPr kumimoji="1" lang="en-US" altLang="zh-CN" sz="1350" b="1" dirty="0"/>
              <a:t>O</a:t>
            </a:r>
            <a:endParaRPr kumimoji="1" lang="zh-CN" altLang="en-US" sz="1350" b="1" dirty="0"/>
          </a:p>
        </p:txBody>
      </p:sp>
      <p:sp>
        <p:nvSpPr>
          <p:cNvPr id="94" name="文本框 93">
            <a:extLst>
              <a:ext uri="{FF2B5EF4-FFF2-40B4-BE49-F238E27FC236}">
                <a16:creationId xmlns:a16="http://schemas.microsoft.com/office/drawing/2014/main" id="{225DE7CB-40A4-7A4E-A668-A9874E4221EA}"/>
              </a:ext>
            </a:extLst>
          </p:cNvPr>
          <p:cNvSpPr txBox="1"/>
          <p:nvPr/>
        </p:nvSpPr>
        <p:spPr>
          <a:xfrm>
            <a:off x="6234362" y="708045"/>
            <a:ext cx="301686" cy="300082"/>
          </a:xfrm>
          <a:prstGeom prst="rect">
            <a:avLst/>
          </a:prstGeom>
          <a:noFill/>
        </p:spPr>
        <p:txBody>
          <a:bodyPr wrap="none" rtlCol="0">
            <a:spAutoFit/>
          </a:bodyPr>
          <a:lstStyle/>
          <a:p>
            <a:r>
              <a:rPr kumimoji="1" lang="en-US" altLang="zh-CN" sz="1350" b="1" dirty="0"/>
              <a:t>O</a:t>
            </a:r>
            <a:endParaRPr kumimoji="1" lang="zh-CN" altLang="en-US" sz="1350" b="1" dirty="0"/>
          </a:p>
        </p:txBody>
      </p:sp>
      <p:sp>
        <p:nvSpPr>
          <p:cNvPr id="95" name="文本框 94">
            <a:extLst>
              <a:ext uri="{FF2B5EF4-FFF2-40B4-BE49-F238E27FC236}">
                <a16:creationId xmlns:a16="http://schemas.microsoft.com/office/drawing/2014/main" id="{D9F4839C-165A-D146-AEF8-23EE58F5B9F0}"/>
              </a:ext>
            </a:extLst>
          </p:cNvPr>
          <p:cNvSpPr txBox="1"/>
          <p:nvPr/>
        </p:nvSpPr>
        <p:spPr>
          <a:xfrm>
            <a:off x="6913979" y="708045"/>
            <a:ext cx="301686" cy="300082"/>
          </a:xfrm>
          <a:prstGeom prst="rect">
            <a:avLst/>
          </a:prstGeom>
          <a:noFill/>
        </p:spPr>
        <p:txBody>
          <a:bodyPr wrap="none" rtlCol="0">
            <a:spAutoFit/>
          </a:bodyPr>
          <a:lstStyle/>
          <a:p>
            <a:r>
              <a:rPr kumimoji="1" lang="en-US" altLang="zh-CN" sz="1350" b="1" dirty="0"/>
              <a:t>O</a:t>
            </a:r>
            <a:endParaRPr kumimoji="1" lang="zh-CN" altLang="en-US" sz="1350" b="1" dirty="0"/>
          </a:p>
        </p:txBody>
      </p:sp>
      <p:sp>
        <p:nvSpPr>
          <p:cNvPr id="96" name="文本框 95">
            <a:extLst>
              <a:ext uri="{FF2B5EF4-FFF2-40B4-BE49-F238E27FC236}">
                <a16:creationId xmlns:a16="http://schemas.microsoft.com/office/drawing/2014/main" id="{D3E5F2FC-7413-9E43-B192-4312FC201AAE}"/>
              </a:ext>
            </a:extLst>
          </p:cNvPr>
          <p:cNvSpPr txBox="1"/>
          <p:nvPr/>
        </p:nvSpPr>
        <p:spPr>
          <a:xfrm>
            <a:off x="7629815" y="708045"/>
            <a:ext cx="301686" cy="300082"/>
          </a:xfrm>
          <a:prstGeom prst="rect">
            <a:avLst/>
          </a:prstGeom>
          <a:noFill/>
        </p:spPr>
        <p:txBody>
          <a:bodyPr wrap="none" rtlCol="0">
            <a:spAutoFit/>
          </a:bodyPr>
          <a:lstStyle/>
          <a:p>
            <a:r>
              <a:rPr kumimoji="1" lang="en-US" altLang="zh-CN" sz="1350" b="1" dirty="0"/>
              <a:t>O</a:t>
            </a:r>
            <a:endParaRPr kumimoji="1" lang="zh-CN" altLang="en-US" sz="1350" b="1" dirty="0"/>
          </a:p>
        </p:txBody>
      </p:sp>
    </p:spTree>
    <p:extLst>
      <p:ext uri="{BB962C8B-B14F-4D97-AF65-F5344CB8AC3E}">
        <p14:creationId xmlns:p14="http://schemas.microsoft.com/office/powerpoint/2010/main" val="129984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B1D619-4CC1-F54D-B29E-AC885AA4CAF8}"/>
              </a:ext>
            </a:extLst>
          </p:cNvPr>
          <p:cNvSpPr txBox="1"/>
          <p:nvPr/>
        </p:nvSpPr>
        <p:spPr>
          <a:xfrm>
            <a:off x="1403477" y="15536"/>
            <a:ext cx="6639978" cy="523220"/>
          </a:xfrm>
          <a:prstGeom prst="rect">
            <a:avLst/>
          </a:prstGeom>
          <a:noFill/>
        </p:spPr>
        <p:txBody>
          <a:bodyPr wrap="square" rtlCol="0">
            <a:spAutoFit/>
          </a:bodyPr>
          <a:lstStyle/>
          <a:p>
            <a:pPr algn="ctr"/>
            <a:r>
              <a:rPr lang="en-US" altLang="zh-CN" sz="2800" dirty="0"/>
              <a:t>BERT</a:t>
            </a:r>
            <a:r>
              <a:rPr lang="zh-CN" altLang="en-US" sz="2800" dirty="0"/>
              <a:t> </a:t>
            </a:r>
            <a:r>
              <a:rPr lang="en-US" altLang="zh-CN" sz="2800" dirty="0"/>
              <a:t>+</a:t>
            </a:r>
            <a:r>
              <a:rPr lang="zh-CN" altLang="en-US" sz="2800" dirty="0"/>
              <a:t> 指针网络</a:t>
            </a:r>
            <a:endParaRPr lang="en-US" altLang="zh-CN" sz="2800" dirty="0"/>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3"/>
          <a:stretch>
            <a:fillRect/>
          </a:stretch>
        </p:blipFill>
        <p:spPr>
          <a:xfrm>
            <a:off x="8031927" y="221221"/>
            <a:ext cx="871928" cy="271266"/>
          </a:xfrm>
          <a:prstGeom prst="rect">
            <a:avLst/>
          </a:prstGeom>
        </p:spPr>
      </p:pic>
      <mc:AlternateContent xmlns:mc="http://schemas.openxmlformats.org/markup-compatibility/2006">
        <mc:Choice xmlns:a14="http://schemas.microsoft.com/office/drawing/2010/main" Requires="a14">
          <p:sp>
            <p:nvSpPr>
              <p:cNvPr id="4" name="椭圆 3">
                <a:extLst>
                  <a:ext uri="{FF2B5EF4-FFF2-40B4-BE49-F238E27FC236}">
                    <a16:creationId xmlns:a16="http://schemas.microsoft.com/office/drawing/2014/main" id="{8D5C7B84-4E54-0849-88EF-9D04526738F5}"/>
                  </a:ext>
                </a:extLst>
              </p:cNvPr>
              <p:cNvSpPr/>
              <p:nvPr/>
            </p:nvSpPr>
            <p:spPr>
              <a:xfrm>
                <a:off x="820641" y="4115487"/>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1</m:t>
                          </m:r>
                        </m:sub>
                      </m:sSub>
                    </m:oMath>
                  </m:oMathPara>
                </a14:m>
                <a:endParaRPr kumimoji="1" lang="zh-CN" altLang="en-US" sz="1350" dirty="0"/>
              </a:p>
            </p:txBody>
          </p:sp>
        </mc:Choice>
        <mc:Fallback>
          <p:sp>
            <p:nvSpPr>
              <p:cNvPr id="4" name="椭圆 3">
                <a:extLst>
                  <a:ext uri="{FF2B5EF4-FFF2-40B4-BE49-F238E27FC236}">
                    <a16:creationId xmlns:a16="http://schemas.microsoft.com/office/drawing/2014/main" id="{8D5C7B84-4E54-0849-88EF-9D04526738F5}"/>
                  </a:ext>
                </a:extLst>
              </p:cNvPr>
              <p:cNvSpPr>
                <a:spLocks noRot="1" noChangeAspect="1" noMove="1" noResize="1" noEditPoints="1" noAdjustHandles="1" noChangeArrowheads="1" noChangeShapeType="1" noTextEdit="1"/>
              </p:cNvSpPr>
              <p:nvPr/>
            </p:nvSpPr>
            <p:spPr>
              <a:xfrm>
                <a:off x="820641" y="4115487"/>
                <a:ext cx="352425" cy="342900"/>
              </a:xfrm>
              <a:prstGeom prst="ellipse">
                <a:avLst/>
              </a:prstGeom>
              <a:blipFill>
                <a:blip r:embed="rId4"/>
                <a:stretch>
                  <a:fillRect l="-1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椭圆 4">
                <a:extLst>
                  <a:ext uri="{FF2B5EF4-FFF2-40B4-BE49-F238E27FC236}">
                    <a16:creationId xmlns:a16="http://schemas.microsoft.com/office/drawing/2014/main" id="{6539B79D-EC4E-CA44-8EAD-81656CFB5DFA}"/>
                  </a:ext>
                </a:extLst>
              </p:cNvPr>
              <p:cNvSpPr/>
              <p:nvPr/>
            </p:nvSpPr>
            <p:spPr>
              <a:xfrm>
                <a:off x="1544541" y="4115487"/>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2</m:t>
                          </m:r>
                        </m:sub>
                      </m:sSub>
                    </m:oMath>
                  </m:oMathPara>
                </a14:m>
                <a:endParaRPr kumimoji="1" lang="zh-CN" altLang="en-US" sz="1350" dirty="0"/>
              </a:p>
            </p:txBody>
          </p:sp>
        </mc:Choice>
        <mc:Fallback>
          <p:sp>
            <p:nvSpPr>
              <p:cNvPr id="5" name="椭圆 4">
                <a:extLst>
                  <a:ext uri="{FF2B5EF4-FFF2-40B4-BE49-F238E27FC236}">
                    <a16:creationId xmlns:a16="http://schemas.microsoft.com/office/drawing/2014/main" id="{6539B79D-EC4E-CA44-8EAD-81656CFB5DFA}"/>
                  </a:ext>
                </a:extLst>
              </p:cNvPr>
              <p:cNvSpPr>
                <a:spLocks noRot="1" noChangeAspect="1" noMove="1" noResize="1" noEditPoints="1" noAdjustHandles="1" noChangeArrowheads="1" noChangeShapeType="1" noTextEdit="1"/>
              </p:cNvSpPr>
              <p:nvPr/>
            </p:nvSpPr>
            <p:spPr>
              <a:xfrm>
                <a:off x="1544541" y="4115487"/>
                <a:ext cx="352425" cy="342900"/>
              </a:xfrm>
              <a:prstGeom prst="ellipse">
                <a:avLst/>
              </a:prstGeom>
              <a:blipFill>
                <a:blip r:embed="rId5"/>
                <a:stretch>
                  <a:fillRect l="-1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椭圆 6">
                <a:extLst>
                  <a:ext uri="{FF2B5EF4-FFF2-40B4-BE49-F238E27FC236}">
                    <a16:creationId xmlns:a16="http://schemas.microsoft.com/office/drawing/2014/main" id="{1816DCE8-D921-1945-9968-8EA7855BD5F1}"/>
                  </a:ext>
                </a:extLst>
              </p:cNvPr>
              <p:cNvSpPr/>
              <p:nvPr/>
            </p:nvSpPr>
            <p:spPr>
              <a:xfrm>
                <a:off x="2239866" y="4115487"/>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3</m:t>
                          </m:r>
                        </m:sub>
                      </m:sSub>
                    </m:oMath>
                  </m:oMathPara>
                </a14:m>
                <a:endParaRPr kumimoji="1" lang="zh-CN" altLang="en-US" sz="1350" dirty="0"/>
              </a:p>
            </p:txBody>
          </p:sp>
        </mc:Choice>
        <mc:Fallback>
          <p:sp>
            <p:nvSpPr>
              <p:cNvPr id="7" name="椭圆 6">
                <a:extLst>
                  <a:ext uri="{FF2B5EF4-FFF2-40B4-BE49-F238E27FC236}">
                    <a16:creationId xmlns:a16="http://schemas.microsoft.com/office/drawing/2014/main" id="{1816DCE8-D921-1945-9968-8EA7855BD5F1}"/>
                  </a:ext>
                </a:extLst>
              </p:cNvPr>
              <p:cNvSpPr>
                <a:spLocks noRot="1" noChangeAspect="1" noMove="1" noResize="1" noEditPoints="1" noAdjustHandles="1" noChangeArrowheads="1" noChangeShapeType="1" noTextEdit="1"/>
              </p:cNvSpPr>
              <p:nvPr/>
            </p:nvSpPr>
            <p:spPr>
              <a:xfrm>
                <a:off x="2239866" y="4115487"/>
                <a:ext cx="352425" cy="342900"/>
              </a:xfrm>
              <a:prstGeom prst="ellipse">
                <a:avLst/>
              </a:prstGeom>
              <a:blipFill>
                <a:blip r:embed="rId6"/>
                <a:stretch>
                  <a:fillRect l="-9677"/>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9448FCBD-B336-C04D-918D-C316002E024A}"/>
              </a:ext>
            </a:extLst>
          </p:cNvPr>
          <p:cNvSpPr txBox="1"/>
          <p:nvPr/>
        </p:nvSpPr>
        <p:spPr>
          <a:xfrm>
            <a:off x="851917" y="4582212"/>
            <a:ext cx="357790" cy="300082"/>
          </a:xfrm>
          <a:prstGeom prst="rect">
            <a:avLst/>
          </a:prstGeom>
          <a:noFill/>
        </p:spPr>
        <p:txBody>
          <a:bodyPr wrap="none" rtlCol="0">
            <a:spAutoFit/>
          </a:bodyPr>
          <a:lstStyle/>
          <a:p>
            <a:r>
              <a:rPr kumimoji="1" lang="zh-CN" altLang="en-US" sz="1350" dirty="0"/>
              <a:t>张</a:t>
            </a:r>
          </a:p>
        </p:txBody>
      </p:sp>
      <p:sp>
        <p:nvSpPr>
          <p:cNvPr id="9" name="文本框 8">
            <a:extLst>
              <a:ext uri="{FF2B5EF4-FFF2-40B4-BE49-F238E27FC236}">
                <a16:creationId xmlns:a16="http://schemas.microsoft.com/office/drawing/2014/main" id="{C2C0CD6B-689E-9B41-801B-7DF8DD4EF265}"/>
              </a:ext>
            </a:extLst>
          </p:cNvPr>
          <p:cNvSpPr txBox="1"/>
          <p:nvPr/>
        </p:nvSpPr>
        <p:spPr>
          <a:xfrm>
            <a:off x="1585342" y="4582212"/>
            <a:ext cx="357790" cy="300082"/>
          </a:xfrm>
          <a:prstGeom prst="rect">
            <a:avLst/>
          </a:prstGeom>
          <a:noFill/>
        </p:spPr>
        <p:txBody>
          <a:bodyPr wrap="none" rtlCol="0">
            <a:spAutoFit/>
          </a:bodyPr>
          <a:lstStyle/>
          <a:p>
            <a:r>
              <a:rPr kumimoji="1" lang="zh-CN" altLang="en-US" sz="1350" dirty="0"/>
              <a:t>国</a:t>
            </a:r>
          </a:p>
        </p:txBody>
      </p:sp>
      <p:sp>
        <p:nvSpPr>
          <p:cNvPr id="10" name="文本框 9">
            <a:extLst>
              <a:ext uri="{FF2B5EF4-FFF2-40B4-BE49-F238E27FC236}">
                <a16:creationId xmlns:a16="http://schemas.microsoft.com/office/drawing/2014/main" id="{0F27A35E-733D-914B-9FCF-FE55080D2D67}"/>
              </a:ext>
            </a:extLst>
          </p:cNvPr>
          <p:cNvSpPr txBox="1"/>
          <p:nvPr/>
        </p:nvSpPr>
        <p:spPr>
          <a:xfrm>
            <a:off x="2280667" y="4606411"/>
            <a:ext cx="357790" cy="300082"/>
          </a:xfrm>
          <a:prstGeom prst="rect">
            <a:avLst/>
          </a:prstGeom>
          <a:noFill/>
        </p:spPr>
        <p:txBody>
          <a:bodyPr wrap="none" rtlCol="0">
            <a:spAutoFit/>
          </a:bodyPr>
          <a:lstStyle/>
          <a:p>
            <a:r>
              <a:rPr kumimoji="1" lang="zh-CN" altLang="en-US" sz="1350" dirty="0"/>
              <a:t>立</a:t>
            </a:r>
          </a:p>
        </p:txBody>
      </p:sp>
      <mc:AlternateContent xmlns:mc="http://schemas.openxmlformats.org/markup-compatibility/2006">
        <mc:Choice xmlns:a14="http://schemas.microsoft.com/office/drawing/2010/main" Requires="a14">
          <p:sp>
            <p:nvSpPr>
              <p:cNvPr id="11" name="椭圆 10">
                <a:extLst>
                  <a:ext uri="{FF2B5EF4-FFF2-40B4-BE49-F238E27FC236}">
                    <a16:creationId xmlns:a16="http://schemas.microsoft.com/office/drawing/2014/main" id="{9E3F8CD0-AE55-8B4E-AC08-F66274E0EFB0}"/>
                  </a:ext>
                </a:extLst>
              </p:cNvPr>
              <p:cNvSpPr/>
              <p:nvPr/>
            </p:nvSpPr>
            <p:spPr>
              <a:xfrm>
                <a:off x="2935191" y="4115487"/>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4</m:t>
                          </m:r>
                        </m:sub>
                      </m:sSub>
                    </m:oMath>
                  </m:oMathPara>
                </a14:m>
                <a:endParaRPr kumimoji="1" lang="zh-CN" altLang="en-US" sz="1350" dirty="0"/>
              </a:p>
            </p:txBody>
          </p:sp>
        </mc:Choice>
        <mc:Fallback>
          <p:sp>
            <p:nvSpPr>
              <p:cNvPr id="11" name="椭圆 10">
                <a:extLst>
                  <a:ext uri="{FF2B5EF4-FFF2-40B4-BE49-F238E27FC236}">
                    <a16:creationId xmlns:a16="http://schemas.microsoft.com/office/drawing/2014/main" id="{9E3F8CD0-AE55-8B4E-AC08-F66274E0EFB0}"/>
                  </a:ext>
                </a:extLst>
              </p:cNvPr>
              <p:cNvSpPr>
                <a:spLocks noRot="1" noChangeAspect="1" noMove="1" noResize="1" noEditPoints="1" noAdjustHandles="1" noChangeArrowheads="1" noChangeShapeType="1" noTextEdit="1"/>
              </p:cNvSpPr>
              <p:nvPr/>
            </p:nvSpPr>
            <p:spPr>
              <a:xfrm>
                <a:off x="2935191" y="4115487"/>
                <a:ext cx="352425" cy="342900"/>
              </a:xfrm>
              <a:prstGeom prst="ellipse">
                <a:avLst/>
              </a:prstGeom>
              <a:blipFill>
                <a:blip r:embed="rId7"/>
                <a:stretch>
                  <a:fillRect l="-9677"/>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73B5E9E5-B813-B440-B074-E6CDA2C345D9}"/>
              </a:ext>
            </a:extLst>
          </p:cNvPr>
          <p:cNvSpPr txBox="1"/>
          <p:nvPr/>
        </p:nvSpPr>
        <p:spPr>
          <a:xfrm>
            <a:off x="2975992" y="4606411"/>
            <a:ext cx="357790" cy="300082"/>
          </a:xfrm>
          <a:prstGeom prst="rect">
            <a:avLst/>
          </a:prstGeom>
          <a:noFill/>
        </p:spPr>
        <p:txBody>
          <a:bodyPr wrap="none" rtlCol="0">
            <a:spAutoFit/>
          </a:bodyPr>
          <a:lstStyle/>
          <a:p>
            <a:r>
              <a:rPr kumimoji="1" lang="zh-CN" altLang="en-US" sz="1350" dirty="0"/>
              <a:t>蒋</a:t>
            </a:r>
          </a:p>
        </p:txBody>
      </p:sp>
      <mc:AlternateContent xmlns:mc="http://schemas.openxmlformats.org/markup-compatibility/2006">
        <mc:Choice xmlns:a14="http://schemas.microsoft.com/office/drawing/2010/main" Requires="a14">
          <p:sp>
            <p:nvSpPr>
              <p:cNvPr id="13" name="椭圆 12">
                <a:extLst>
                  <a:ext uri="{FF2B5EF4-FFF2-40B4-BE49-F238E27FC236}">
                    <a16:creationId xmlns:a16="http://schemas.microsoft.com/office/drawing/2014/main" id="{A47990BC-B807-E044-AF8D-35EFE0EF2F19}"/>
                  </a:ext>
                </a:extLst>
              </p:cNvPr>
              <p:cNvSpPr/>
              <p:nvPr/>
            </p:nvSpPr>
            <p:spPr>
              <a:xfrm>
                <a:off x="3709418" y="4115487"/>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5</m:t>
                          </m:r>
                        </m:sub>
                      </m:sSub>
                    </m:oMath>
                  </m:oMathPara>
                </a14:m>
                <a:endParaRPr kumimoji="1" lang="zh-CN" altLang="en-US" sz="1350" dirty="0"/>
              </a:p>
            </p:txBody>
          </p:sp>
        </mc:Choice>
        <mc:Fallback>
          <p:sp>
            <p:nvSpPr>
              <p:cNvPr id="13" name="椭圆 12">
                <a:extLst>
                  <a:ext uri="{FF2B5EF4-FFF2-40B4-BE49-F238E27FC236}">
                    <a16:creationId xmlns:a16="http://schemas.microsoft.com/office/drawing/2014/main" id="{A47990BC-B807-E044-AF8D-35EFE0EF2F19}"/>
                  </a:ext>
                </a:extLst>
              </p:cNvPr>
              <p:cNvSpPr>
                <a:spLocks noRot="1" noChangeAspect="1" noMove="1" noResize="1" noEditPoints="1" noAdjustHandles="1" noChangeArrowheads="1" noChangeShapeType="1" noTextEdit="1"/>
              </p:cNvSpPr>
              <p:nvPr/>
            </p:nvSpPr>
            <p:spPr>
              <a:xfrm>
                <a:off x="3709418" y="4115487"/>
                <a:ext cx="352425" cy="342900"/>
              </a:xfrm>
              <a:prstGeom prst="ellipse">
                <a:avLst/>
              </a:prstGeom>
              <a:blipFill>
                <a:blip r:embed="rId8"/>
                <a:stretch>
                  <a:fillRect l="-9677"/>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A46A7B13-3EB8-D943-9C3F-348F1CF508AE}"/>
              </a:ext>
            </a:extLst>
          </p:cNvPr>
          <p:cNvSpPr txBox="1"/>
          <p:nvPr/>
        </p:nvSpPr>
        <p:spPr>
          <a:xfrm>
            <a:off x="3750219" y="4606411"/>
            <a:ext cx="357790" cy="300082"/>
          </a:xfrm>
          <a:prstGeom prst="rect">
            <a:avLst/>
          </a:prstGeom>
          <a:noFill/>
        </p:spPr>
        <p:txBody>
          <a:bodyPr wrap="none" rtlCol="0">
            <a:spAutoFit/>
          </a:bodyPr>
          <a:lstStyle/>
          <a:p>
            <a:r>
              <a:rPr kumimoji="1" lang="zh-CN" altLang="en-US" sz="1350" dirty="0"/>
              <a:t>雯</a:t>
            </a:r>
          </a:p>
        </p:txBody>
      </p:sp>
      <mc:AlternateContent xmlns:mc="http://schemas.openxmlformats.org/markup-compatibility/2006">
        <mc:Choice xmlns:a14="http://schemas.microsoft.com/office/drawing/2010/main" Requires="a14">
          <p:sp>
            <p:nvSpPr>
              <p:cNvPr id="15" name="椭圆 14">
                <a:extLst>
                  <a:ext uri="{FF2B5EF4-FFF2-40B4-BE49-F238E27FC236}">
                    <a16:creationId xmlns:a16="http://schemas.microsoft.com/office/drawing/2014/main" id="{CAFA62C4-007E-C149-9FD3-27FB5D3CAA22}"/>
                  </a:ext>
                </a:extLst>
              </p:cNvPr>
              <p:cNvSpPr/>
              <p:nvPr/>
            </p:nvSpPr>
            <p:spPr>
              <a:xfrm>
                <a:off x="4483644" y="4115487"/>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6</m:t>
                          </m:r>
                        </m:sub>
                      </m:sSub>
                    </m:oMath>
                  </m:oMathPara>
                </a14:m>
                <a:endParaRPr kumimoji="1" lang="zh-CN" altLang="en-US" sz="1350" dirty="0"/>
              </a:p>
            </p:txBody>
          </p:sp>
        </mc:Choice>
        <mc:Fallback>
          <p:sp>
            <p:nvSpPr>
              <p:cNvPr id="15" name="椭圆 14">
                <a:extLst>
                  <a:ext uri="{FF2B5EF4-FFF2-40B4-BE49-F238E27FC236}">
                    <a16:creationId xmlns:a16="http://schemas.microsoft.com/office/drawing/2014/main" id="{CAFA62C4-007E-C149-9FD3-27FB5D3CAA22}"/>
                  </a:ext>
                </a:extLst>
              </p:cNvPr>
              <p:cNvSpPr>
                <a:spLocks noRot="1" noChangeAspect="1" noMove="1" noResize="1" noEditPoints="1" noAdjustHandles="1" noChangeArrowheads="1" noChangeShapeType="1" noTextEdit="1"/>
              </p:cNvSpPr>
              <p:nvPr/>
            </p:nvSpPr>
            <p:spPr>
              <a:xfrm>
                <a:off x="4483644" y="4115487"/>
                <a:ext cx="352425" cy="342900"/>
              </a:xfrm>
              <a:prstGeom prst="ellipse">
                <a:avLst/>
              </a:prstGeom>
              <a:blipFill>
                <a:blip r:embed="rId9"/>
                <a:stretch>
                  <a:fillRect l="-9677"/>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2934EF93-ED8C-494D-9C4A-195279309241}"/>
              </a:ext>
            </a:extLst>
          </p:cNvPr>
          <p:cNvSpPr txBox="1"/>
          <p:nvPr/>
        </p:nvSpPr>
        <p:spPr>
          <a:xfrm>
            <a:off x="4524445" y="4606411"/>
            <a:ext cx="357790" cy="300082"/>
          </a:xfrm>
          <a:prstGeom prst="rect">
            <a:avLst/>
          </a:prstGeom>
          <a:noFill/>
        </p:spPr>
        <p:txBody>
          <a:bodyPr wrap="none" rtlCol="0">
            <a:spAutoFit/>
          </a:bodyPr>
          <a:lstStyle/>
          <a:p>
            <a:r>
              <a:rPr kumimoji="1" lang="zh-CN" altLang="en-US" sz="1350" dirty="0"/>
              <a:t>丽</a:t>
            </a:r>
          </a:p>
        </p:txBody>
      </p:sp>
      <mc:AlternateContent xmlns:mc="http://schemas.openxmlformats.org/markup-compatibility/2006">
        <mc:Choice xmlns:a14="http://schemas.microsoft.com/office/drawing/2010/main" Requires="a14">
          <p:sp>
            <p:nvSpPr>
              <p:cNvPr id="17" name="椭圆 16">
                <a:extLst>
                  <a:ext uri="{FF2B5EF4-FFF2-40B4-BE49-F238E27FC236}">
                    <a16:creationId xmlns:a16="http://schemas.microsoft.com/office/drawing/2014/main" id="{55531B3D-6D93-CA43-9FD9-D28B22022EE7}"/>
                  </a:ext>
                </a:extLst>
              </p:cNvPr>
              <p:cNvSpPr/>
              <p:nvPr/>
            </p:nvSpPr>
            <p:spPr>
              <a:xfrm>
                <a:off x="5298672" y="4115487"/>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7</m:t>
                          </m:r>
                        </m:sub>
                      </m:sSub>
                    </m:oMath>
                  </m:oMathPara>
                </a14:m>
                <a:endParaRPr kumimoji="1" lang="zh-CN" altLang="en-US" sz="1350" dirty="0"/>
              </a:p>
            </p:txBody>
          </p:sp>
        </mc:Choice>
        <mc:Fallback>
          <p:sp>
            <p:nvSpPr>
              <p:cNvPr id="17" name="椭圆 16">
                <a:extLst>
                  <a:ext uri="{FF2B5EF4-FFF2-40B4-BE49-F238E27FC236}">
                    <a16:creationId xmlns:a16="http://schemas.microsoft.com/office/drawing/2014/main" id="{55531B3D-6D93-CA43-9FD9-D28B22022EE7}"/>
                  </a:ext>
                </a:extLst>
              </p:cNvPr>
              <p:cNvSpPr>
                <a:spLocks noRot="1" noChangeAspect="1" noMove="1" noResize="1" noEditPoints="1" noAdjustHandles="1" noChangeArrowheads="1" noChangeShapeType="1" noTextEdit="1"/>
              </p:cNvSpPr>
              <p:nvPr/>
            </p:nvSpPr>
            <p:spPr>
              <a:xfrm>
                <a:off x="5298672" y="4115487"/>
                <a:ext cx="352425" cy="342900"/>
              </a:xfrm>
              <a:prstGeom prst="ellipse">
                <a:avLst/>
              </a:prstGeom>
              <a:blipFill>
                <a:blip r:embed="rId10"/>
                <a:stretch>
                  <a:fillRect l="-9677"/>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83858B06-68EC-1345-B670-3E629C198B9A}"/>
              </a:ext>
            </a:extLst>
          </p:cNvPr>
          <p:cNvSpPr txBox="1"/>
          <p:nvPr/>
        </p:nvSpPr>
        <p:spPr>
          <a:xfrm>
            <a:off x="5339473" y="4606411"/>
            <a:ext cx="357790" cy="300082"/>
          </a:xfrm>
          <a:prstGeom prst="rect">
            <a:avLst/>
          </a:prstGeom>
          <a:noFill/>
        </p:spPr>
        <p:txBody>
          <a:bodyPr wrap="none" rtlCol="0">
            <a:spAutoFit/>
          </a:bodyPr>
          <a:lstStyle/>
          <a:p>
            <a:r>
              <a:rPr kumimoji="1" lang="zh-CN" altLang="en-US" sz="1350" dirty="0"/>
              <a:t>，</a:t>
            </a:r>
          </a:p>
        </p:txBody>
      </p:sp>
      <mc:AlternateContent xmlns:mc="http://schemas.openxmlformats.org/markup-compatibility/2006">
        <mc:Choice xmlns:a14="http://schemas.microsoft.com/office/drawing/2010/main" Requires="a14">
          <p:sp>
            <p:nvSpPr>
              <p:cNvPr id="19" name="椭圆 18">
                <a:extLst>
                  <a:ext uri="{FF2B5EF4-FFF2-40B4-BE49-F238E27FC236}">
                    <a16:creationId xmlns:a16="http://schemas.microsoft.com/office/drawing/2014/main" id="{C09C553A-E47C-9641-A187-ED733A0D9789}"/>
                  </a:ext>
                </a:extLst>
              </p:cNvPr>
              <p:cNvSpPr/>
              <p:nvPr/>
            </p:nvSpPr>
            <p:spPr>
              <a:xfrm>
                <a:off x="6113700" y="4115487"/>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8</m:t>
                          </m:r>
                        </m:sub>
                      </m:sSub>
                    </m:oMath>
                  </m:oMathPara>
                </a14:m>
                <a:endParaRPr kumimoji="1" lang="zh-CN" altLang="en-US" sz="1350" dirty="0"/>
              </a:p>
            </p:txBody>
          </p:sp>
        </mc:Choice>
        <mc:Fallback>
          <p:sp>
            <p:nvSpPr>
              <p:cNvPr id="19" name="椭圆 18">
                <a:extLst>
                  <a:ext uri="{FF2B5EF4-FFF2-40B4-BE49-F238E27FC236}">
                    <a16:creationId xmlns:a16="http://schemas.microsoft.com/office/drawing/2014/main" id="{C09C553A-E47C-9641-A187-ED733A0D9789}"/>
                  </a:ext>
                </a:extLst>
              </p:cNvPr>
              <p:cNvSpPr>
                <a:spLocks noRot="1" noChangeAspect="1" noMove="1" noResize="1" noEditPoints="1" noAdjustHandles="1" noChangeArrowheads="1" noChangeShapeType="1" noTextEdit="1"/>
              </p:cNvSpPr>
              <p:nvPr/>
            </p:nvSpPr>
            <p:spPr>
              <a:xfrm>
                <a:off x="6113700" y="4115487"/>
                <a:ext cx="352425" cy="342900"/>
              </a:xfrm>
              <a:prstGeom prst="ellipse">
                <a:avLst/>
              </a:prstGeom>
              <a:blipFill>
                <a:blip r:embed="rId11"/>
                <a:stretch>
                  <a:fillRect l="-13333"/>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353663B9-A9E3-AD41-B813-46576EC29B35}"/>
              </a:ext>
            </a:extLst>
          </p:cNvPr>
          <p:cNvSpPr txBox="1"/>
          <p:nvPr/>
        </p:nvSpPr>
        <p:spPr>
          <a:xfrm>
            <a:off x="6154501" y="4606411"/>
            <a:ext cx="357790" cy="300082"/>
          </a:xfrm>
          <a:prstGeom prst="rect">
            <a:avLst/>
          </a:prstGeom>
          <a:noFill/>
        </p:spPr>
        <p:txBody>
          <a:bodyPr wrap="none" rtlCol="0">
            <a:spAutoFit/>
          </a:bodyPr>
          <a:lstStyle/>
          <a:p>
            <a:r>
              <a:rPr kumimoji="1" lang="zh-CN" altLang="en-US" sz="1350" dirty="0"/>
              <a:t>戏</a:t>
            </a:r>
          </a:p>
        </p:txBody>
      </p:sp>
      <mc:AlternateContent xmlns:mc="http://schemas.openxmlformats.org/markup-compatibility/2006">
        <mc:Choice xmlns:a14="http://schemas.microsoft.com/office/drawing/2010/main" Requires="a14">
          <p:sp>
            <p:nvSpPr>
              <p:cNvPr id="21" name="椭圆 20">
                <a:extLst>
                  <a:ext uri="{FF2B5EF4-FFF2-40B4-BE49-F238E27FC236}">
                    <a16:creationId xmlns:a16="http://schemas.microsoft.com/office/drawing/2014/main" id="{AEF736BC-2646-1E40-A8F3-63526A2E896C}"/>
                  </a:ext>
                </a:extLst>
              </p:cNvPr>
              <p:cNvSpPr/>
              <p:nvPr/>
            </p:nvSpPr>
            <p:spPr>
              <a:xfrm>
                <a:off x="6793317" y="4115487"/>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9</m:t>
                          </m:r>
                        </m:sub>
                      </m:sSub>
                    </m:oMath>
                  </m:oMathPara>
                </a14:m>
                <a:endParaRPr kumimoji="1" lang="zh-CN" altLang="en-US" sz="1350" dirty="0"/>
              </a:p>
            </p:txBody>
          </p:sp>
        </mc:Choice>
        <mc:Fallback>
          <p:sp>
            <p:nvSpPr>
              <p:cNvPr id="21" name="椭圆 20">
                <a:extLst>
                  <a:ext uri="{FF2B5EF4-FFF2-40B4-BE49-F238E27FC236}">
                    <a16:creationId xmlns:a16="http://schemas.microsoft.com/office/drawing/2014/main" id="{AEF736BC-2646-1E40-A8F3-63526A2E896C}"/>
                  </a:ext>
                </a:extLst>
              </p:cNvPr>
              <p:cNvSpPr>
                <a:spLocks noRot="1" noChangeAspect="1" noMove="1" noResize="1" noEditPoints="1" noAdjustHandles="1" noChangeArrowheads="1" noChangeShapeType="1" noTextEdit="1"/>
              </p:cNvSpPr>
              <p:nvPr/>
            </p:nvSpPr>
            <p:spPr>
              <a:xfrm>
                <a:off x="6793317" y="4115487"/>
                <a:ext cx="352425" cy="342900"/>
              </a:xfrm>
              <a:prstGeom prst="ellipse">
                <a:avLst/>
              </a:prstGeom>
              <a:blipFill>
                <a:blip r:embed="rId12"/>
                <a:stretch>
                  <a:fillRect l="-9677"/>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12AFE783-2DDC-2847-BC4A-41D1447190D6}"/>
              </a:ext>
            </a:extLst>
          </p:cNvPr>
          <p:cNvSpPr txBox="1"/>
          <p:nvPr/>
        </p:nvSpPr>
        <p:spPr>
          <a:xfrm>
            <a:off x="6834118" y="4606411"/>
            <a:ext cx="357790" cy="300082"/>
          </a:xfrm>
          <a:prstGeom prst="rect">
            <a:avLst/>
          </a:prstGeom>
          <a:noFill/>
        </p:spPr>
        <p:txBody>
          <a:bodyPr wrap="none" rtlCol="0">
            <a:spAutoFit/>
          </a:bodyPr>
          <a:lstStyle/>
          <a:p>
            <a:r>
              <a:rPr kumimoji="1" lang="zh-CN" altLang="en-US" sz="1350" dirty="0"/>
              <a:t>里</a:t>
            </a:r>
          </a:p>
        </p:txBody>
      </p:sp>
      <mc:AlternateContent xmlns:mc="http://schemas.openxmlformats.org/markup-compatibility/2006">
        <mc:Choice xmlns:a14="http://schemas.microsoft.com/office/drawing/2010/main" Requires="a14">
          <p:sp>
            <p:nvSpPr>
              <p:cNvPr id="23" name="椭圆 22">
                <a:extLst>
                  <a:ext uri="{FF2B5EF4-FFF2-40B4-BE49-F238E27FC236}">
                    <a16:creationId xmlns:a16="http://schemas.microsoft.com/office/drawing/2014/main" id="{165FD4DC-0995-EC4A-B382-A05BA6D491D8}"/>
                  </a:ext>
                </a:extLst>
              </p:cNvPr>
              <p:cNvSpPr/>
              <p:nvPr/>
            </p:nvSpPr>
            <p:spPr>
              <a:xfrm>
                <a:off x="7509154" y="4115487"/>
                <a:ext cx="352425" cy="34290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𝑥</m:t>
                          </m:r>
                        </m:e>
                        <m:sub>
                          <m:r>
                            <a:rPr kumimoji="1" lang="en-US" altLang="zh-CN" sz="1350" i="1">
                              <a:latin typeface="Cambria Math" panose="02040503050406030204" pitchFamily="18" charset="0"/>
                            </a:rPr>
                            <m:t>10</m:t>
                          </m:r>
                        </m:sub>
                      </m:sSub>
                    </m:oMath>
                  </m:oMathPara>
                </a14:m>
                <a:endParaRPr kumimoji="1" lang="zh-CN" altLang="en-US" sz="1350" dirty="0"/>
              </a:p>
            </p:txBody>
          </p:sp>
        </mc:Choice>
        <mc:Fallback>
          <p:sp>
            <p:nvSpPr>
              <p:cNvPr id="23" name="椭圆 22">
                <a:extLst>
                  <a:ext uri="{FF2B5EF4-FFF2-40B4-BE49-F238E27FC236}">
                    <a16:creationId xmlns:a16="http://schemas.microsoft.com/office/drawing/2014/main" id="{165FD4DC-0995-EC4A-B382-A05BA6D491D8}"/>
                  </a:ext>
                </a:extLst>
              </p:cNvPr>
              <p:cNvSpPr>
                <a:spLocks noRot="1" noChangeAspect="1" noMove="1" noResize="1" noEditPoints="1" noAdjustHandles="1" noChangeArrowheads="1" noChangeShapeType="1" noTextEdit="1"/>
              </p:cNvSpPr>
              <p:nvPr/>
            </p:nvSpPr>
            <p:spPr>
              <a:xfrm>
                <a:off x="7509154" y="4115487"/>
                <a:ext cx="352425" cy="342900"/>
              </a:xfrm>
              <a:prstGeom prst="ellipse">
                <a:avLst/>
              </a:prstGeom>
              <a:blipFill>
                <a:blip r:embed="rId13"/>
                <a:stretch>
                  <a:fillRect l="-16129"/>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B74751E0-E0BF-AF43-8564-3CB5FFC67DAC}"/>
              </a:ext>
            </a:extLst>
          </p:cNvPr>
          <p:cNvSpPr txBox="1"/>
          <p:nvPr/>
        </p:nvSpPr>
        <p:spPr>
          <a:xfrm>
            <a:off x="7549955" y="4606411"/>
            <a:ext cx="357790" cy="300082"/>
          </a:xfrm>
          <a:prstGeom prst="rect">
            <a:avLst/>
          </a:prstGeom>
          <a:noFill/>
        </p:spPr>
        <p:txBody>
          <a:bodyPr wrap="none" rtlCol="0">
            <a:spAutoFit/>
          </a:bodyPr>
          <a:lstStyle/>
          <a:p>
            <a:r>
              <a:rPr kumimoji="1" lang="zh-CN" altLang="en-US" sz="1350" dirty="0"/>
              <a:t>戏</a:t>
            </a:r>
          </a:p>
        </p:txBody>
      </p:sp>
      <p:sp>
        <p:nvSpPr>
          <p:cNvPr id="25" name="矩形 24">
            <a:extLst>
              <a:ext uri="{FF2B5EF4-FFF2-40B4-BE49-F238E27FC236}">
                <a16:creationId xmlns:a16="http://schemas.microsoft.com/office/drawing/2014/main" id="{EFA61D5E-5E8F-2946-B376-AB61BF439188}"/>
              </a:ext>
            </a:extLst>
          </p:cNvPr>
          <p:cNvSpPr/>
          <p:nvPr/>
        </p:nvSpPr>
        <p:spPr>
          <a:xfrm>
            <a:off x="820641" y="3296337"/>
            <a:ext cx="7040938" cy="50482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b="1" dirty="0">
                <a:solidFill>
                  <a:schemeClr val="tx1"/>
                </a:solidFill>
              </a:rPr>
              <a:t>BERT</a:t>
            </a:r>
            <a:endParaRPr kumimoji="1" lang="zh-CN" altLang="en-US" sz="1350" b="1" dirty="0">
              <a:solidFill>
                <a:schemeClr val="tx1"/>
              </a:solidFill>
            </a:endParaRPr>
          </a:p>
        </p:txBody>
      </p:sp>
      <mc:AlternateContent xmlns:mc="http://schemas.openxmlformats.org/markup-compatibility/2006">
        <mc:Choice xmlns:a14="http://schemas.microsoft.com/office/drawing/2010/main" Requires="a14">
          <p:sp>
            <p:nvSpPr>
              <p:cNvPr id="26" name="椭圆 25">
                <a:extLst>
                  <a:ext uri="{FF2B5EF4-FFF2-40B4-BE49-F238E27FC236}">
                    <a16:creationId xmlns:a16="http://schemas.microsoft.com/office/drawing/2014/main" id="{EEBC664E-57BD-814B-8060-49AC2ECF9CBE}"/>
                  </a:ext>
                </a:extLst>
              </p:cNvPr>
              <p:cNvSpPr/>
              <p:nvPr/>
            </p:nvSpPr>
            <p:spPr>
              <a:xfrm>
                <a:off x="820641" y="2610537"/>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1</m:t>
                          </m:r>
                        </m:sub>
                      </m:sSub>
                    </m:oMath>
                  </m:oMathPara>
                </a14:m>
                <a:endParaRPr kumimoji="1" lang="zh-CN" altLang="en-US" sz="1350" dirty="0">
                  <a:solidFill>
                    <a:schemeClr val="tx1"/>
                  </a:solidFill>
                </a:endParaRPr>
              </a:p>
            </p:txBody>
          </p:sp>
        </mc:Choice>
        <mc:Fallback>
          <p:sp>
            <p:nvSpPr>
              <p:cNvPr id="26" name="椭圆 25">
                <a:extLst>
                  <a:ext uri="{FF2B5EF4-FFF2-40B4-BE49-F238E27FC236}">
                    <a16:creationId xmlns:a16="http://schemas.microsoft.com/office/drawing/2014/main" id="{EEBC664E-57BD-814B-8060-49AC2ECF9CBE}"/>
                  </a:ext>
                </a:extLst>
              </p:cNvPr>
              <p:cNvSpPr>
                <a:spLocks noRot="1" noChangeAspect="1" noMove="1" noResize="1" noEditPoints="1" noAdjustHandles="1" noChangeArrowheads="1" noChangeShapeType="1" noTextEdit="1"/>
              </p:cNvSpPr>
              <p:nvPr/>
            </p:nvSpPr>
            <p:spPr>
              <a:xfrm>
                <a:off x="820641" y="2610537"/>
                <a:ext cx="352425" cy="342900"/>
              </a:xfrm>
              <a:prstGeom prst="ellipse">
                <a:avLst/>
              </a:prstGeom>
              <a:blipFill>
                <a:blip r:embed="rId14"/>
                <a:stretch>
                  <a:fillRect l="-1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椭圆 26">
                <a:extLst>
                  <a:ext uri="{FF2B5EF4-FFF2-40B4-BE49-F238E27FC236}">
                    <a16:creationId xmlns:a16="http://schemas.microsoft.com/office/drawing/2014/main" id="{0C25EF6C-AE54-724F-AB29-3CFA4C313F47}"/>
                  </a:ext>
                </a:extLst>
              </p:cNvPr>
              <p:cNvSpPr/>
              <p:nvPr/>
            </p:nvSpPr>
            <p:spPr>
              <a:xfrm>
                <a:off x="1544541" y="2610537"/>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2</m:t>
                          </m:r>
                        </m:sub>
                      </m:sSub>
                    </m:oMath>
                  </m:oMathPara>
                </a14:m>
                <a:endParaRPr kumimoji="1" lang="zh-CN" altLang="en-US" sz="1350" dirty="0">
                  <a:solidFill>
                    <a:schemeClr val="tx1"/>
                  </a:solidFill>
                </a:endParaRPr>
              </a:p>
            </p:txBody>
          </p:sp>
        </mc:Choice>
        <mc:Fallback>
          <p:sp>
            <p:nvSpPr>
              <p:cNvPr id="27" name="椭圆 26">
                <a:extLst>
                  <a:ext uri="{FF2B5EF4-FFF2-40B4-BE49-F238E27FC236}">
                    <a16:creationId xmlns:a16="http://schemas.microsoft.com/office/drawing/2014/main" id="{0C25EF6C-AE54-724F-AB29-3CFA4C313F47}"/>
                  </a:ext>
                </a:extLst>
              </p:cNvPr>
              <p:cNvSpPr>
                <a:spLocks noRot="1" noChangeAspect="1" noMove="1" noResize="1" noEditPoints="1" noAdjustHandles="1" noChangeArrowheads="1" noChangeShapeType="1" noTextEdit="1"/>
              </p:cNvSpPr>
              <p:nvPr/>
            </p:nvSpPr>
            <p:spPr>
              <a:xfrm>
                <a:off x="1544541" y="2610537"/>
                <a:ext cx="352425" cy="342900"/>
              </a:xfrm>
              <a:prstGeom prst="ellipse">
                <a:avLst/>
              </a:prstGeom>
              <a:blipFill>
                <a:blip r:embed="rId15"/>
                <a:stretch>
                  <a:fillRect l="-1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椭圆 27">
                <a:extLst>
                  <a:ext uri="{FF2B5EF4-FFF2-40B4-BE49-F238E27FC236}">
                    <a16:creationId xmlns:a16="http://schemas.microsoft.com/office/drawing/2014/main" id="{5D306A3F-4D1B-CB45-9258-DE6685CE5725}"/>
                  </a:ext>
                </a:extLst>
              </p:cNvPr>
              <p:cNvSpPr/>
              <p:nvPr/>
            </p:nvSpPr>
            <p:spPr>
              <a:xfrm>
                <a:off x="2239866" y="2610537"/>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3</m:t>
                          </m:r>
                        </m:sub>
                      </m:sSub>
                    </m:oMath>
                  </m:oMathPara>
                </a14:m>
                <a:endParaRPr kumimoji="1" lang="zh-CN" altLang="en-US" sz="1350" dirty="0">
                  <a:solidFill>
                    <a:schemeClr val="tx1"/>
                  </a:solidFill>
                </a:endParaRPr>
              </a:p>
            </p:txBody>
          </p:sp>
        </mc:Choice>
        <mc:Fallback>
          <p:sp>
            <p:nvSpPr>
              <p:cNvPr id="28" name="椭圆 27">
                <a:extLst>
                  <a:ext uri="{FF2B5EF4-FFF2-40B4-BE49-F238E27FC236}">
                    <a16:creationId xmlns:a16="http://schemas.microsoft.com/office/drawing/2014/main" id="{5D306A3F-4D1B-CB45-9258-DE6685CE5725}"/>
                  </a:ext>
                </a:extLst>
              </p:cNvPr>
              <p:cNvSpPr>
                <a:spLocks noRot="1" noChangeAspect="1" noMove="1" noResize="1" noEditPoints="1" noAdjustHandles="1" noChangeArrowheads="1" noChangeShapeType="1" noTextEdit="1"/>
              </p:cNvSpPr>
              <p:nvPr/>
            </p:nvSpPr>
            <p:spPr>
              <a:xfrm>
                <a:off x="2239866" y="2610537"/>
                <a:ext cx="352425" cy="342900"/>
              </a:xfrm>
              <a:prstGeom prst="ellipse">
                <a:avLst/>
              </a:prstGeom>
              <a:blipFill>
                <a:blip r:embed="rId16"/>
                <a:stretch>
                  <a:fillRect l="-96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椭圆 28">
                <a:extLst>
                  <a:ext uri="{FF2B5EF4-FFF2-40B4-BE49-F238E27FC236}">
                    <a16:creationId xmlns:a16="http://schemas.microsoft.com/office/drawing/2014/main" id="{9096C46B-EA3C-3043-8245-A8EDEE2A37A7}"/>
                  </a:ext>
                </a:extLst>
              </p:cNvPr>
              <p:cNvSpPr/>
              <p:nvPr/>
            </p:nvSpPr>
            <p:spPr>
              <a:xfrm>
                <a:off x="2935191" y="2610537"/>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4</m:t>
                          </m:r>
                        </m:sub>
                      </m:sSub>
                    </m:oMath>
                  </m:oMathPara>
                </a14:m>
                <a:endParaRPr kumimoji="1" lang="zh-CN" altLang="en-US" sz="1350" dirty="0">
                  <a:solidFill>
                    <a:schemeClr val="tx1"/>
                  </a:solidFill>
                </a:endParaRPr>
              </a:p>
            </p:txBody>
          </p:sp>
        </mc:Choice>
        <mc:Fallback>
          <p:sp>
            <p:nvSpPr>
              <p:cNvPr id="29" name="椭圆 28">
                <a:extLst>
                  <a:ext uri="{FF2B5EF4-FFF2-40B4-BE49-F238E27FC236}">
                    <a16:creationId xmlns:a16="http://schemas.microsoft.com/office/drawing/2014/main" id="{9096C46B-EA3C-3043-8245-A8EDEE2A37A7}"/>
                  </a:ext>
                </a:extLst>
              </p:cNvPr>
              <p:cNvSpPr>
                <a:spLocks noRot="1" noChangeAspect="1" noMove="1" noResize="1" noEditPoints="1" noAdjustHandles="1" noChangeArrowheads="1" noChangeShapeType="1" noTextEdit="1"/>
              </p:cNvSpPr>
              <p:nvPr/>
            </p:nvSpPr>
            <p:spPr>
              <a:xfrm>
                <a:off x="2935191" y="2610537"/>
                <a:ext cx="352425" cy="342900"/>
              </a:xfrm>
              <a:prstGeom prst="ellipse">
                <a:avLst/>
              </a:prstGeom>
              <a:blipFill>
                <a:blip r:embed="rId17"/>
                <a:stretch>
                  <a:fillRect l="-96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椭圆 29">
                <a:extLst>
                  <a:ext uri="{FF2B5EF4-FFF2-40B4-BE49-F238E27FC236}">
                    <a16:creationId xmlns:a16="http://schemas.microsoft.com/office/drawing/2014/main" id="{604F2D3A-44C1-6C4A-AD8E-E38085AC3A5A}"/>
                  </a:ext>
                </a:extLst>
              </p:cNvPr>
              <p:cNvSpPr/>
              <p:nvPr/>
            </p:nvSpPr>
            <p:spPr>
              <a:xfrm>
                <a:off x="3709418" y="2610537"/>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5</m:t>
                          </m:r>
                        </m:sub>
                      </m:sSub>
                    </m:oMath>
                  </m:oMathPara>
                </a14:m>
                <a:endParaRPr kumimoji="1" lang="zh-CN" altLang="en-US" sz="1350" dirty="0">
                  <a:solidFill>
                    <a:schemeClr val="tx1"/>
                  </a:solidFill>
                </a:endParaRPr>
              </a:p>
            </p:txBody>
          </p:sp>
        </mc:Choice>
        <mc:Fallback>
          <p:sp>
            <p:nvSpPr>
              <p:cNvPr id="30" name="椭圆 29">
                <a:extLst>
                  <a:ext uri="{FF2B5EF4-FFF2-40B4-BE49-F238E27FC236}">
                    <a16:creationId xmlns:a16="http://schemas.microsoft.com/office/drawing/2014/main" id="{604F2D3A-44C1-6C4A-AD8E-E38085AC3A5A}"/>
                  </a:ext>
                </a:extLst>
              </p:cNvPr>
              <p:cNvSpPr>
                <a:spLocks noRot="1" noChangeAspect="1" noMove="1" noResize="1" noEditPoints="1" noAdjustHandles="1" noChangeArrowheads="1" noChangeShapeType="1" noTextEdit="1"/>
              </p:cNvSpPr>
              <p:nvPr/>
            </p:nvSpPr>
            <p:spPr>
              <a:xfrm>
                <a:off x="3709418" y="2610537"/>
                <a:ext cx="352425" cy="342900"/>
              </a:xfrm>
              <a:prstGeom prst="ellipse">
                <a:avLst/>
              </a:prstGeom>
              <a:blipFill>
                <a:blip r:embed="rId18"/>
                <a:stretch>
                  <a:fillRect l="-96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椭圆 30">
                <a:extLst>
                  <a:ext uri="{FF2B5EF4-FFF2-40B4-BE49-F238E27FC236}">
                    <a16:creationId xmlns:a16="http://schemas.microsoft.com/office/drawing/2014/main" id="{5C0F2B1E-752E-D648-B8A1-225602A801C1}"/>
                  </a:ext>
                </a:extLst>
              </p:cNvPr>
              <p:cNvSpPr/>
              <p:nvPr/>
            </p:nvSpPr>
            <p:spPr>
              <a:xfrm>
                <a:off x="4483644" y="2610537"/>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6</m:t>
                          </m:r>
                        </m:sub>
                      </m:sSub>
                    </m:oMath>
                  </m:oMathPara>
                </a14:m>
                <a:endParaRPr kumimoji="1" lang="zh-CN" altLang="en-US" sz="1350" dirty="0">
                  <a:solidFill>
                    <a:schemeClr val="tx1"/>
                  </a:solidFill>
                </a:endParaRPr>
              </a:p>
            </p:txBody>
          </p:sp>
        </mc:Choice>
        <mc:Fallback>
          <p:sp>
            <p:nvSpPr>
              <p:cNvPr id="31" name="椭圆 30">
                <a:extLst>
                  <a:ext uri="{FF2B5EF4-FFF2-40B4-BE49-F238E27FC236}">
                    <a16:creationId xmlns:a16="http://schemas.microsoft.com/office/drawing/2014/main" id="{5C0F2B1E-752E-D648-B8A1-225602A801C1}"/>
                  </a:ext>
                </a:extLst>
              </p:cNvPr>
              <p:cNvSpPr>
                <a:spLocks noRot="1" noChangeAspect="1" noMove="1" noResize="1" noEditPoints="1" noAdjustHandles="1" noChangeArrowheads="1" noChangeShapeType="1" noTextEdit="1"/>
              </p:cNvSpPr>
              <p:nvPr/>
            </p:nvSpPr>
            <p:spPr>
              <a:xfrm>
                <a:off x="4483644" y="2610537"/>
                <a:ext cx="352425" cy="342900"/>
              </a:xfrm>
              <a:prstGeom prst="ellipse">
                <a:avLst/>
              </a:prstGeom>
              <a:blipFill>
                <a:blip r:embed="rId19"/>
                <a:stretch>
                  <a:fillRect l="-96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椭圆 31">
                <a:extLst>
                  <a:ext uri="{FF2B5EF4-FFF2-40B4-BE49-F238E27FC236}">
                    <a16:creationId xmlns:a16="http://schemas.microsoft.com/office/drawing/2014/main" id="{77A7E717-C947-F54F-B2BA-E92D38CA43A1}"/>
                  </a:ext>
                </a:extLst>
              </p:cNvPr>
              <p:cNvSpPr/>
              <p:nvPr/>
            </p:nvSpPr>
            <p:spPr>
              <a:xfrm>
                <a:off x="5298672" y="2610537"/>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7</m:t>
                          </m:r>
                        </m:sub>
                      </m:sSub>
                    </m:oMath>
                  </m:oMathPara>
                </a14:m>
                <a:endParaRPr kumimoji="1" lang="zh-CN" altLang="en-US" sz="1350" dirty="0">
                  <a:solidFill>
                    <a:schemeClr val="tx1"/>
                  </a:solidFill>
                </a:endParaRPr>
              </a:p>
            </p:txBody>
          </p:sp>
        </mc:Choice>
        <mc:Fallback>
          <p:sp>
            <p:nvSpPr>
              <p:cNvPr id="32" name="椭圆 31">
                <a:extLst>
                  <a:ext uri="{FF2B5EF4-FFF2-40B4-BE49-F238E27FC236}">
                    <a16:creationId xmlns:a16="http://schemas.microsoft.com/office/drawing/2014/main" id="{77A7E717-C947-F54F-B2BA-E92D38CA43A1}"/>
                  </a:ext>
                </a:extLst>
              </p:cNvPr>
              <p:cNvSpPr>
                <a:spLocks noRot="1" noChangeAspect="1" noMove="1" noResize="1" noEditPoints="1" noAdjustHandles="1" noChangeArrowheads="1" noChangeShapeType="1" noTextEdit="1"/>
              </p:cNvSpPr>
              <p:nvPr/>
            </p:nvSpPr>
            <p:spPr>
              <a:xfrm>
                <a:off x="5298672" y="2610537"/>
                <a:ext cx="352425" cy="342900"/>
              </a:xfrm>
              <a:prstGeom prst="ellipse">
                <a:avLst/>
              </a:prstGeom>
              <a:blipFill>
                <a:blip r:embed="rId20"/>
                <a:stretch>
                  <a:fillRect l="-96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椭圆 32">
                <a:extLst>
                  <a:ext uri="{FF2B5EF4-FFF2-40B4-BE49-F238E27FC236}">
                    <a16:creationId xmlns:a16="http://schemas.microsoft.com/office/drawing/2014/main" id="{6F830F5B-A6D6-9147-824D-04C32FAD0F94}"/>
                  </a:ext>
                </a:extLst>
              </p:cNvPr>
              <p:cNvSpPr/>
              <p:nvPr/>
            </p:nvSpPr>
            <p:spPr>
              <a:xfrm>
                <a:off x="6113700" y="2610537"/>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8</m:t>
                          </m:r>
                        </m:sub>
                      </m:sSub>
                    </m:oMath>
                  </m:oMathPara>
                </a14:m>
                <a:endParaRPr kumimoji="1" lang="zh-CN" altLang="en-US" sz="1350" dirty="0">
                  <a:solidFill>
                    <a:schemeClr val="tx1"/>
                  </a:solidFill>
                </a:endParaRPr>
              </a:p>
            </p:txBody>
          </p:sp>
        </mc:Choice>
        <mc:Fallback>
          <p:sp>
            <p:nvSpPr>
              <p:cNvPr id="33" name="椭圆 32">
                <a:extLst>
                  <a:ext uri="{FF2B5EF4-FFF2-40B4-BE49-F238E27FC236}">
                    <a16:creationId xmlns:a16="http://schemas.microsoft.com/office/drawing/2014/main" id="{6F830F5B-A6D6-9147-824D-04C32FAD0F94}"/>
                  </a:ext>
                </a:extLst>
              </p:cNvPr>
              <p:cNvSpPr>
                <a:spLocks noRot="1" noChangeAspect="1" noMove="1" noResize="1" noEditPoints="1" noAdjustHandles="1" noChangeArrowheads="1" noChangeShapeType="1" noTextEdit="1"/>
              </p:cNvSpPr>
              <p:nvPr/>
            </p:nvSpPr>
            <p:spPr>
              <a:xfrm>
                <a:off x="6113700" y="2610537"/>
                <a:ext cx="352425" cy="342900"/>
              </a:xfrm>
              <a:prstGeom prst="ellipse">
                <a:avLst/>
              </a:prstGeom>
              <a:blipFill>
                <a:blip r:embed="rId21"/>
                <a:stretch>
                  <a:fillRect l="-1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椭圆 33">
                <a:extLst>
                  <a:ext uri="{FF2B5EF4-FFF2-40B4-BE49-F238E27FC236}">
                    <a16:creationId xmlns:a16="http://schemas.microsoft.com/office/drawing/2014/main" id="{141290E9-4694-4047-BFDC-15674746771A}"/>
                  </a:ext>
                </a:extLst>
              </p:cNvPr>
              <p:cNvSpPr/>
              <p:nvPr/>
            </p:nvSpPr>
            <p:spPr>
              <a:xfrm>
                <a:off x="6793317" y="2610537"/>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9</m:t>
                          </m:r>
                        </m:sub>
                      </m:sSub>
                    </m:oMath>
                  </m:oMathPara>
                </a14:m>
                <a:endParaRPr kumimoji="1" lang="zh-CN" altLang="en-US" sz="1350" dirty="0">
                  <a:solidFill>
                    <a:schemeClr val="tx1"/>
                  </a:solidFill>
                </a:endParaRPr>
              </a:p>
            </p:txBody>
          </p:sp>
        </mc:Choice>
        <mc:Fallback>
          <p:sp>
            <p:nvSpPr>
              <p:cNvPr id="34" name="椭圆 33">
                <a:extLst>
                  <a:ext uri="{FF2B5EF4-FFF2-40B4-BE49-F238E27FC236}">
                    <a16:creationId xmlns:a16="http://schemas.microsoft.com/office/drawing/2014/main" id="{141290E9-4694-4047-BFDC-15674746771A}"/>
                  </a:ext>
                </a:extLst>
              </p:cNvPr>
              <p:cNvSpPr>
                <a:spLocks noRot="1" noChangeAspect="1" noMove="1" noResize="1" noEditPoints="1" noAdjustHandles="1" noChangeArrowheads="1" noChangeShapeType="1" noTextEdit="1"/>
              </p:cNvSpPr>
              <p:nvPr/>
            </p:nvSpPr>
            <p:spPr>
              <a:xfrm>
                <a:off x="6793317" y="2610537"/>
                <a:ext cx="352425" cy="342900"/>
              </a:xfrm>
              <a:prstGeom prst="ellipse">
                <a:avLst/>
              </a:prstGeom>
              <a:blipFill>
                <a:blip r:embed="rId22"/>
                <a:stretch>
                  <a:fillRect l="-96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椭圆 34">
                <a:extLst>
                  <a:ext uri="{FF2B5EF4-FFF2-40B4-BE49-F238E27FC236}">
                    <a16:creationId xmlns:a16="http://schemas.microsoft.com/office/drawing/2014/main" id="{D24B99E5-4DB0-054C-84D2-D97CCB205063}"/>
                  </a:ext>
                </a:extLst>
              </p:cNvPr>
              <p:cNvSpPr/>
              <p:nvPr/>
            </p:nvSpPr>
            <p:spPr>
              <a:xfrm>
                <a:off x="7509154" y="2610537"/>
                <a:ext cx="352425" cy="3429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350" i="1">
                              <a:solidFill>
                                <a:schemeClr val="tx1"/>
                              </a:solidFill>
                              <a:latin typeface="Cambria Math" panose="02040503050406030204" pitchFamily="18" charset="0"/>
                            </a:rPr>
                          </m:ctrlPr>
                        </m:sSubPr>
                        <m:e>
                          <m:r>
                            <a:rPr kumimoji="1" lang="zh-CN" altLang="en-US" sz="1350" i="1">
                              <a:solidFill>
                                <a:schemeClr val="tx1"/>
                              </a:solidFill>
                              <a:latin typeface="Cambria Math" panose="02040503050406030204" pitchFamily="18" charset="0"/>
                            </a:rPr>
                            <m:t>  </m:t>
                          </m:r>
                          <m:r>
                            <a:rPr kumimoji="1" lang="en-US" altLang="zh-CN" sz="1350" i="1">
                              <a:solidFill>
                                <a:schemeClr val="tx1"/>
                              </a:solidFill>
                              <a:latin typeface="Cambria Math" panose="02040503050406030204" pitchFamily="18" charset="0"/>
                            </a:rPr>
                            <m:t>h</m:t>
                          </m:r>
                        </m:e>
                        <m:sub>
                          <m:r>
                            <a:rPr kumimoji="1" lang="en-US" altLang="zh-CN" sz="1350" i="1">
                              <a:solidFill>
                                <a:schemeClr val="tx1"/>
                              </a:solidFill>
                              <a:latin typeface="Cambria Math" panose="02040503050406030204" pitchFamily="18" charset="0"/>
                            </a:rPr>
                            <m:t>10</m:t>
                          </m:r>
                        </m:sub>
                      </m:sSub>
                    </m:oMath>
                  </m:oMathPara>
                </a14:m>
                <a:endParaRPr kumimoji="1" lang="zh-CN" altLang="en-US" sz="1350" dirty="0">
                  <a:solidFill>
                    <a:schemeClr val="tx1"/>
                  </a:solidFill>
                </a:endParaRPr>
              </a:p>
            </p:txBody>
          </p:sp>
        </mc:Choice>
        <mc:Fallback>
          <p:sp>
            <p:nvSpPr>
              <p:cNvPr id="35" name="椭圆 34">
                <a:extLst>
                  <a:ext uri="{FF2B5EF4-FFF2-40B4-BE49-F238E27FC236}">
                    <a16:creationId xmlns:a16="http://schemas.microsoft.com/office/drawing/2014/main" id="{D24B99E5-4DB0-054C-84D2-D97CCB205063}"/>
                  </a:ext>
                </a:extLst>
              </p:cNvPr>
              <p:cNvSpPr>
                <a:spLocks noRot="1" noChangeAspect="1" noMove="1" noResize="1" noEditPoints="1" noAdjustHandles="1" noChangeArrowheads="1" noChangeShapeType="1" noTextEdit="1"/>
              </p:cNvSpPr>
              <p:nvPr/>
            </p:nvSpPr>
            <p:spPr>
              <a:xfrm>
                <a:off x="7509154" y="2610537"/>
                <a:ext cx="352425" cy="342900"/>
              </a:xfrm>
              <a:prstGeom prst="ellipse">
                <a:avLst/>
              </a:prstGeom>
              <a:blipFill>
                <a:blip r:embed="rId23"/>
                <a:stretch>
                  <a:fillRect l="-19355"/>
                </a:stretch>
              </a:blipFill>
            </p:spPr>
            <p:txBody>
              <a:bodyPr/>
              <a:lstStyle/>
              <a:p>
                <a:r>
                  <a:rPr lang="zh-CN" altLang="en-US">
                    <a:noFill/>
                  </a:rPr>
                  <a:t> </a:t>
                </a:r>
              </a:p>
            </p:txBody>
          </p:sp>
        </mc:Fallback>
      </mc:AlternateContent>
      <p:cxnSp>
        <p:nvCxnSpPr>
          <p:cNvPr id="36" name="直线箭头连接符 35">
            <a:extLst>
              <a:ext uri="{FF2B5EF4-FFF2-40B4-BE49-F238E27FC236}">
                <a16:creationId xmlns:a16="http://schemas.microsoft.com/office/drawing/2014/main" id="{B7D28EB8-2D32-524F-9542-0DDA5D5122B9}"/>
              </a:ext>
            </a:extLst>
          </p:cNvPr>
          <p:cNvCxnSpPr>
            <a:stCxn id="4" idx="0"/>
          </p:cNvCxnSpPr>
          <p:nvPr/>
        </p:nvCxnSpPr>
        <p:spPr>
          <a:xfrm flipV="1">
            <a:off x="996854" y="3801162"/>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线箭头连接符 36">
            <a:extLst>
              <a:ext uri="{FF2B5EF4-FFF2-40B4-BE49-F238E27FC236}">
                <a16:creationId xmlns:a16="http://schemas.microsoft.com/office/drawing/2014/main" id="{FF88A053-97A7-0340-84C4-D9BE7F9DA28A}"/>
              </a:ext>
            </a:extLst>
          </p:cNvPr>
          <p:cNvCxnSpPr>
            <a:stCxn id="5" idx="0"/>
          </p:cNvCxnSpPr>
          <p:nvPr/>
        </p:nvCxnSpPr>
        <p:spPr>
          <a:xfrm flipV="1">
            <a:off x="1720754" y="3801162"/>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线箭头连接符 37">
            <a:extLst>
              <a:ext uri="{FF2B5EF4-FFF2-40B4-BE49-F238E27FC236}">
                <a16:creationId xmlns:a16="http://schemas.microsoft.com/office/drawing/2014/main" id="{187FA99A-1949-2D42-9F63-56433BC0DC3C}"/>
              </a:ext>
            </a:extLst>
          </p:cNvPr>
          <p:cNvCxnSpPr>
            <a:stCxn id="7" idx="0"/>
          </p:cNvCxnSpPr>
          <p:nvPr/>
        </p:nvCxnSpPr>
        <p:spPr>
          <a:xfrm flipV="1">
            <a:off x="2416079" y="3801162"/>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线箭头连接符 38">
            <a:extLst>
              <a:ext uri="{FF2B5EF4-FFF2-40B4-BE49-F238E27FC236}">
                <a16:creationId xmlns:a16="http://schemas.microsoft.com/office/drawing/2014/main" id="{0A1992CB-D11C-FF42-BF2F-BCAA5A025099}"/>
              </a:ext>
            </a:extLst>
          </p:cNvPr>
          <p:cNvCxnSpPr>
            <a:stCxn id="11" idx="0"/>
          </p:cNvCxnSpPr>
          <p:nvPr/>
        </p:nvCxnSpPr>
        <p:spPr>
          <a:xfrm flipV="1">
            <a:off x="3111404" y="3801162"/>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直线箭头连接符 39">
            <a:extLst>
              <a:ext uri="{FF2B5EF4-FFF2-40B4-BE49-F238E27FC236}">
                <a16:creationId xmlns:a16="http://schemas.microsoft.com/office/drawing/2014/main" id="{8ED2410F-6DFB-6A4B-A595-DA7EB4EF4054}"/>
              </a:ext>
            </a:extLst>
          </p:cNvPr>
          <p:cNvCxnSpPr>
            <a:stCxn id="13" idx="0"/>
          </p:cNvCxnSpPr>
          <p:nvPr/>
        </p:nvCxnSpPr>
        <p:spPr>
          <a:xfrm flipV="1">
            <a:off x="3885630" y="3801162"/>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线箭头连接符 40">
            <a:extLst>
              <a:ext uri="{FF2B5EF4-FFF2-40B4-BE49-F238E27FC236}">
                <a16:creationId xmlns:a16="http://schemas.microsoft.com/office/drawing/2014/main" id="{BEAEAAF9-2FAB-2549-8FD9-D81EE13AEB46}"/>
              </a:ext>
            </a:extLst>
          </p:cNvPr>
          <p:cNvCxnSpPr>
            <a:stCxn id="15" idx="0"/>
          </p:cNvCxnSpPr>
          <p:nvPr/>
        </p:nvCxnSpPr>
        <p:spPr>
          <a:xfrm flipV="1">
            <a:off x="4659857" y="3801162"/>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线箭头连接符 41">
            <a:extLst>
              <a:ext uri="{FF2B5EF4-FFF2-40B4-BE49-F238E27FC236}">
                <a16:creationId xmlns:a16="http://schemas.microsoft.com/office/drawing/2014/main" id="{2501284C-BE0E-2B4A-818F-2FA210E2316B}"/>
              </a:ext>
            </a:extLst>
          </p:cNvPr>
          <p:cNvCxnSpPr>
            <a:stCxn id="17" idx="0"/>
          </p:cNvCxnSpPr>
          <p:nvPr/>
        </p:nvCxnSpPr>
        <p:spPr>
          <a:xfrm flipV="1">
            <a:off x="5474885" y="3801162"/>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00CD8EE6-D4EE-F047-B4C4-04B5CDCC3A30}"/>
              </a:ext>
            </a:extLst>
          </p:cNvPr>
          <p:cNvCxnSpPr>
            <a:stCxn id="19" idx="0"/>
          </p:cNvCxnSpPr>
          <p:nvPr/>
        </p:nvCxnSpPr>
        <p:spPr>
          <a:xfrm flipV="1">
            <a:off x="6289913" y="3801162"/>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B43D7A77-AA60-914A-ADA0-6916A5CEABB2}"/>
              </a:ext>
            </a:extLst>
          </p:cNvPr>
          <p:cNvCxnSpPr>
            <a:stCxn id="21" idx="0"/>
          </p:cNvCxnSpPr>
          <p:nvPr/>
        </p:nvCxnSpPr>
        <p:spPr>
          <a:xfrm flipV="1">
            <a:off x="6969530" y="3801162"/>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BB91F3F5-C203-2748-B570-806FCD5C773A}"/>
              </a:ext>
            </a:extLst>
          </p:cNvPr>
          <p:cNvCxnSpPr>
            <a:stCxn id="23" idx="0"/>
          </p:cNvCxnSpPr>
          <p:nvPr/>
        </p:nvCxnSpPr>
        <p:spPr>
          <a:xfrm flipV="1">
            <a:off x="7685366" y="3801162"/>
            <a:ext cx="0"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线箭头连接符 45">
            <a:extLst>
              <a:ext uri="{FF2B5EF4-FFF2-40B4-BE49-F238E27FC236}">
                <a16:creationId xmlns:a16="http://schemas.microsoft.com/office/drawing/2014/main" id="{F84F683A-38F0-954D-84D0-09D2FFFFB209}"/>
              </a:ext>
            </a:extLst>
          </p:cNvPr>
          <p:cNvCxnSpPr>
            <a:endCxn id="26" idx="4"/>
          </p:cNvCxnSpPr>
          <p:nvPr/>
        </p:nvCxnSpPr>
        <p:spPr>
          <a:xfrm flipV="1">
            <a:off x="996854" y="2953437"/>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直线箭头连接符 46">
            <a:extLst>
              <a:ext uri="{FF2B5EF4-FFF2-40B4-BE49-F238E27FC236}">
                <a16:creationId xmlns:a16="http://schemas.microsoft.com/office/drawing/2014/main" id="{43126DFF-76BB-ED4B-9AB0-76DA27A1FDC6}"/>
              </a:ext>
            </a:extLst>
          </p:cNvPr>
          <p:cNvCxnSpPr>
            <a:endCxn id="27" idx="4"/>
          </p:cNvCxnSpPr>
          <p:nvPr/>
        </p:nvCxnSpPr>
        <p:spPr>
          <a:xfrm flipV="1">
            <a:off x="1720754" y="2953437"/>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线箭头连接符 47">
            <a:extLst>
              <a:ext uri="{FF2B5EF4-FFF2-40B4-BE49-F238E27FC236}">
                <a16:creationId xmlns:a16="http://schemas.microsoft.com/office/drawing/2014/main" id="{EE7E7804-1EDC-2F40-AA28-45457AA8A93E}"/>
              </a:ext>
            </a:extLst>
          </p:cNvPr>
          <p:cNvCxnSpPr>
            <a:endCxn id="28" idx="4"/>
          </p:cNvCxnSpPr>
          <p:nvPr/>
        </p:nvCxnSpPr>
        <p:spPr>
          <a:xfrm flipV="1">
            <a:off x="2416079" y="2953437"/>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64649AA2-303E-424C-9053-91F10EF4E197}"/>
              </a:ext>
            </a:extLst>
          </p:cNvPr>
          <p:cNvCxnSpPr>
            <a:endCxn id="29" idx="4"/>
          </p:cNvCxnSpPr>
          <p:nvPr/>
        </p:nvCxnSpPr>
        <p:spPr>
          <a:xfrm flipV="1">
            <a:off x="3111404" y="2953437"/>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9467EE91-1BC6-A340-A8AC-3673E9A0CC9E}"/>
              </a:ext>
            </a:extLst>
          </p:cNvPr>
          <p:cNvCxnSpPr>
            <a:endCxn id="30" idx="4"/>
          </p:cNvCxnSpPr>
          <p:nvPr/>
        </p:nvCxnSpPr>
        <p:spPr>
          <a:xfrm flipV="1">
            <a:off x="3885630" y="2953437"/>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A8177C99-2F40-5E41-9958-F673BC2AA514}"/>
              </a:ext>
            </a:extLst>
          </p:cNvPr>
          <p:cNvCxnSpPr>
            <a:endCxn id="31" idx="4"/>
          </p:cNvCxnSpPr>
          <p:nvPr/>
        </p:nvCxnSpPr>
        <p:spPr>
          <a:xfrm flipV="1">
            <a:off x="4659857" y="2953437"/>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2237DAC4-BC97-004F-8983-E1C6A94D87DA}"/>
              </a:ext>
            </a:extLst>
          </p:cNvPr>
          <p:cNvCxnSpPr>
            <a:endCxn id="32" idx="4"/>
          </p:cNvCxnSpPr>
          <p:nvPr/>
        </p:nvCxnSpPr>
        <p:spPr>
          <a:xfrm flipV="1">
            <a:off x="5474885" y="2953437"/>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7BD1CFA4-3B3C-DB4F-9358-51BE0CE70760}"/>
              </a:ext>
            </a:extLst>
          </p:cNvPr>
          <p:cNvCxnSpPr>
            <a:endCxn id="33" idx="4"/>
          </p:cNvCxnSpPr>
          <p:nvPr/>
        </p:nvCxnSpPr>
        <p:spPr>
          <a:xfrm flipV="1">
            <a:off x="6289913" y="2953437"/>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D0775520-8DE9-2745-BC03-7D6B21BEB96B}"/>
              </a:ext>
            </a:extLst>
          </p:cNvPr>
          <p:cNvCxnSpPr>
            <a:endCxn id="34" idx="4"/>
          </p:cNvCxnSpPr>
          <p:nvPr/>
        </p:nvCxnSpPr>
        <p:spPr>
          <a:xfrm flipV="1">
            <a:off x="6969530" y="2953437"/>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C1EABFB5-A328-0849-A6BD-022C7617EBA2}"/>
              </a:ext>
            </a:extLst>
          </p:cNvPr>
          <p:cNvCxnSpPr>
            <a:endCxn id="35" idx="4"/>
          </p:cNvCxnSpPr>
          <p:nvPr/>
        </p:nvCxnSpPr>
        <p:spPr>
          <a:xfrm flipV="1">
            <a:off x="7685366" y="2953437"/>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矩形 55">
            <a:extLst>
              <a:ext uri="{FF2B5EF4-FFF2-40B4-BE49-F238E27FC236}">
                <a16:creationId xmlns:a16="http://schemas.microsoft.com/office/drawing/2014/main" id="{CC7A730F-4BFF-CE4B-833D-D8697C30B115}"/>
              </a:ext>
            </a:extLst>
          </p:cNvPr>
          <p:cNvSpPr/>
          <p:nvPr/>
        </p:nvSpPr>
        <p:spPr>
          <a:xfrm>
            <a:off x="820641" y="1779287"/>
            <a:ext cx="7040938" cy="50482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350" b="1" dirty="0">
                <a:solidFill>
                  <a:schemeClr val="tx1"/>
                </a:solidFill>
              </a:rPr>
              <a:t>指针网络</a:t>
            </a:r>
          </a:p>
        </p:txBody>
      </p:sp>
      <p:sp>
        <p:nvSpPr>
          <p:cNvPr id="57" name="椭圆 56">
            <a:extLst>
              <a:ext uri="{FF2B5EF4-FFF2-40B4-BE49-F238E27FC236}">
                <a16:creationId xmlns:a16="http://schemas.microsoft.com/office/drawing/2014/main" id="{2E2253AC-066A-1643-9AAE-4AB52A65BBE8}"/>
              </a:ext>
            </a:extLst>
          </p:cNvPr>
          <p:cNvSpPr/>
          <p:nvPr/>
        </p:nvSpPr>
        <p:spPr>
          <a:xfrm>
            <a:off x="820641" y="1093487"/>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1</a:t>
            </a:r>
            <a:endParaRPr kumimoji="1" lang="zh-CN" altLang="en-US" sz="1350" dirty="0">
              <a:solidFill>
                <a:schemeClr val="tx1"/>
              </a:solidFill>
            </a:endParaRPr>
          </a:p>
        </p:txBody>
      </p:sp>
      <mc:AlternateContent xmlns:mc="http://schemas.openxmlformats.org/markup-compatibility/2006">
        <mc:Choice xmlns:a14="http://schemas.microsoft.com/office/drawing/2010/main" Requires="a14">
          <p:sp>
            <p:nvSpPr>
              <p:cNvPr id="58" name="椭圆 57">
                <a:extLst>
                  <a:ext uri="{FF2B5EF4-FFF2-40B4-BE49-F238E27FC236}">
                    <a16:creationId xmlns:a16="http://schemas.microsoft.com/office/drawing/2014/main" id="{25141063-E7C4-0242-8042-A9A87D4EA2B6}"/>
                  </a:ext>
                </a:extLst>
              </p:cNvPr>
              <p:cNvSpPr/>
              <p:nvPr/>
            </p:nvSpPr>
            <p:spPr>
              <a:xfrm>
                <a:off x="1544541" y="1093487"/>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350" b="0" i="1" smtClean="0">
                          <a:solidFill>
                            <a:schemeClr val="tx1"/>
                          </a:solidFill>
                          <a:latin typeface="Cambria Math" panose="02040503050406030204" pitchFamily="18" charset="0"/>
                        </a:rPr>
                        <m:t>0</m:t>
                      </m:r>
                    </m:oMath>
                  </m:oMathPara>
                </a14:m>
                <a:endParaRPr kumimoji="1" lang="zh-CN" altLang="en-US" sz="1350" dirty="0">
                  <a:solidFill>
                    <a:schemeClr val="tx1"/>
                  </a:solidFill>
                </a:endParaRPr>
              </a:p>
            </p:txBody>
          </p:sp>
        </mc:Choice>
        <mc:Fallback>
          <p:sp>
            <p:nvSpPr>
              <p:cNvPr id="58" name="椭圆 57">
                <a:extLst>
                  <a:ext uri="{FF2B5EF4-FFF2-40B4-BE49-F238E27FC236}">
                    <a16:creationId xmlns:a16="http://schemas.microsoft.com/office/drawing/2014/main" id="{25141063-E7C4-0242-8042-A9A87D4EA2B6}"/>
                  </a:ext>
                </a:extLst>
              </p:cNvPr>
              <p:cNvSpPr>
                <a:spLocks noRot="1" noChangeAspect="1" noMove="1" noResize="1" noEditPoints="1" noAdjustHandles="1" noChangeArrowheads="1" noChangeShapeType="1" noTextEdit="1"/>
              </p:cNvSpPr>
              <p:nvPr/>
            </p:nvSpPr>
            <p:spPr>
              <a:xfrm>
                <a:off x="1544541" y="1093487"/>
                <a:ext cx="352425" cy="342900"/>
              </a:xfrm>
              <a:prstGeom prst="ellipse">
                <a:avLst/>
              </a:prstGeom>
              <a:blipFill>
                <a:blip r:embed="rId24"/>
                <a:stretch>
                  <a:fillRect/>
                </a:stretch>
              </a:blipFill>
            </p:spPr>
            <p:txBody>
              <a:bodyPr/>
              <a:lstStyle/>
              <a:p>
                <a:r>
                  <a:rPr lang="zh-CN" altLang="en-US">
                    <a:noFill/>
                  </a:rPr>
                  <a:t> </a:t>
                </a:r>
              </a:p>
            </p:txBody>
          </p:sp>
        </mc:Fallback>
      </mc:AlternateContent>
      <p:sp>
        <p:nvSpPr>
          <p:cNvPr id="59" name="椭圆 58">
            <a:extLst>
              <a:ext uri="{FF2B5EF4-FFF2-40B4-BE49-F238E27FC236}">
                <a16:creationId xmlns:a16="http://schemas.microsoft.com/office/drawing/2014/main" id="{8C8F63BB-8E56-4343-B1C4-F2F3E2424D72}"/>
              </a:ext>
            </a:extLst>
          </p:cNvPr>
          <p:cNvSpPr/>
          <p:nvPr/>
        </p:nvSpPr>
        <p:spPr>
          <a:xfrm>
            <a:off x="2239866" y="1093487"/>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sp>
        <p:nvSpPr>
          <p:cNvPr id="60" name="椭圆 59">
            <a:extLst>
              <a:ext uri="{FF2B5EF4-FFF2-40B4-BE49-F238E27FC236}">
                <a16:creationId xmlns:a16="http://schemas.microsoft.com/office/drawing/2014/main" id="{05AE3734-AAB1-254F-9585-6C12F5347B86}"/>
              </a:ext>
            </a:extLst>
          </p:cNvPr>
          <p:cNvSpPr/>
          <p:nvPr/>
        </p:nvSpPr>
        <p:spPr>
          <a:xfrm>
            <a:off x="2935191" y="1093487"/>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1</a:t>
            </a:r>
            <a:endParaRPr kumimoji="1" lang="zh-CN" altLang="en-US" sz="1350" dirty="0">
              <a:solidFill>
                <a:schemeClr val="tx1"/>
              </a:solidFill>
            </a:endParaRPr>
          </a:p>
        </p:txBody>
      </p:sp>
      <p:sp>
        <p:nvSpPr>
          <p:cNvPr id="61" name="椭圆 60">
            <a:extLst>
              <a:ext uri="{FF2B5EF4-FFF2-40B4-BE49-F238E27FC236}">
                <a16:creationId xmlns:a16="http://schemas.microsoft.com/office/drawing/2014/main" id="{4BECFD08-E051-F748-85AD-CD64757CD852}"/>
              </a:ext>
            </a:extLst>
          </p:cNvPr>
          <p:cNvSpPr/>
          <p:nvPr/>
        </p:nvSpPr>
        <p:spPr>
          <a:xfrm>
            <a:off x="3709418" y="1093487"/>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sp>
        <p:nvSpPr>
          <p:cNvPr id="62" name="椭圆 61">
            <a:extLst>
              <a:ext uri="{FF2B5EF4-FFF2-40B4-BE49-F238E27FC236}">
                <a16:creationId xmlns:a16="http://schemas.microsoft.com/office/drawing/2014/main" id="{25408CBA-3B97-CD42-9613-ADDE7E6FC321}"/>
              </a:ext>
            </a:extLst>
          </p:cNvPr>
          <p:cNvSpPr/>
          <p:nvPr/>
        </p:nvSpPr>
        <p:spPr>
          <a:xfrm>
            <a:off x="4483644" y="1093487"/>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sp>
        <p:nvSpPr>
          <p:cNvPr id="63" name="椭圆 62">
            <a:extLst>
              <a:ext uri="{FF2B5EF4-FFF2-40B4-BE49-F238E27FC236}">
                <a16:creationId xmlns:a16="http://schemas.microsoft.com/office/drawing/2014/main" id="{92D11FA4-F1B6-7548-941F-8B86634873E7}"/>
              </a:ext>
            </a:extLst>
          </p:cNvPr>
          <p:cNvSpPr/>
          <p:nvPr/>
        </p:nvSpPr>
        <p:spPr>
          <a:xfrm>
            <a:off x="5298672" y="1093487"/>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sp>
        <p:nvSpPr>
          <p:cNvPr id="64" name="椭圆 63">
            <a:extLst>
              <a:ext uri="{FF2B5EF4-FFF2-40B4-BE49-F238E27FC236}">
                <a16:creationId xmlns:a16="http://schemas.microsoft.com/office/drawing/2014/main" id="{9042E7A5-0A69-444A-8E65-D84326AED502}"/>
              </a:ext>
            </a:extLst>
          </p:cNvPr>
          <p:cNvSpPr/>
          <p:nvPr/>
        </p:nvSpPr>
        <p:spPr>
          <a:xfrm>
            <a:off x="6113700" y="1093487"/>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sp>
        <p:nvSpPr>
          <p:cNvPr id="65" name="椭圆 64">
            <a:extLst>
              <a:ext uri="{FF2B5EF4-FFF2-40B4-BE49-F238E27FC236}">
                <a16:creationId xmlns:a16="http://schemas.microsoft.com/office/drawing/2014/main" id="{0248BA8A-C416-7C4E-B628-6371377DFD90}"/>
              </a:ext>
            </a:extLst>
          </p:cNvPr>
          <p:cNvSpPr/>
          <p:nvPr/>
        </p:nvSpPr>
        <p:spPr>
          <a:xfrm>
            <a:off x="6793317" y="1093487"/>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sp>
        <p:nvSpPr>
          <p:cNvPr id="66" name="椭圆 65">
            <a:extLst>
              <a:ext uri="{FF2B5EF4-FFF2-40B4-BE49-F238E27FC236}">
                <a16:creationId xmlns:a16="http://schemas.microsoft.com/office/drawing/2014/main" id="{43655DE8-8B18-C443-AD68-A9FAD0422203}"/>
              </a:ext>
            </a:extLst>
          </p:cNvPr>
          <p:cNvSpPr/>
          <p:nvPr/>
        </p:nvSpPr>
        <p:spPr>
          <a:xfrm>
            <a:off x="7509154" y="1093487"/>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cxnSp>
        <p:nvCxnSpPr>
          <p:cNvPr id="67" name="直线箭头连接符 66">
            <a:extLst>
              <a:ext uri="{FF2B5EF4-FFF2-40B4-BE49-F238E27FC236}">
                <a16:creationId xmlns:a16="http://schemas.microsoft.com/office/drawing/2014/main" id="{D10F982C-5456-374C-9275-797159C0BB93}"/>
              </a:ext>
            </a:extLst>
          </p:cNvPr>
          <p:cNvCxnSpPr>
            <a:endCxn id="57" idx="4"/>
          </p:cNvCxnSpPr>
          <p:nvPr/>
        </p:nvCxnSpPr>
        <p:spPr>
          <a:xfrm flipV="1">
            <a:off x="996854" y="1436387"/>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02564F13-4933-9741-BDE0-06114558A568}"/>
              </a:ext>
            </a:extLst>
          </p:cNvPr>
          <p:cNvCxnSpPr>
            <a:endCxn id="58" idx="4"/>
          </p:cNvCxnSpPr>
          <p:nvPr/>
        </p:nvCxnSpPr>
        <p:spPr>
          <a:xfrm flipV="1">
            <a:off x="1720754" y="1436387"/>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0057CD92-CFAD-0D49-844E-72A6033CB5D4}"/>
              </a:ext>
            </a:extLst>
          </p:cNvPr>
          <p:cNvCxnSpPr>
            <a:endCxn id="59" idx="4"/>
          </p:cNvCxnSpPr>
          <p:nvPr/>
        </p:nvCxnSpPr>
        <p:spPr>
          <a:xfrm flipV="1">
            <a:off x="2416079" y="1436387"/>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4D889CF5-190F-4C4D-8644-E9599C0DD2DB}"/>
              </a:ext>
            </a:extLst>
          </p:cNvPr>
          <p:cNvCxnSpPr>
            <a:endCxn id="60" idx="4"/>
          </p:cNvCxnSpPr>
          <p:nvPr/>
        </p:nvCxnSpPr>
        <p:spPr>
          <a:xfrm flipV="1">
            <a:off x="3111404" y="1436387"/>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8E5F5FEF-1E58-DE4B-9600-D8DDE3DD793C}"/>
              </a:ext>
            </a:extLst>
          </p:cNvPr>
          <p:cNvCxnSpPr>
            <a:endCxn id="61" idx="4"/>
          </p:cNvCxnSpPr>
          <p:nvPr/>
        </p:nvCxnSpPr>
        <p:spPr>
          <a:xfrm flipV="1">
            <a:off x="3885630" y="1436387"/>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698830E2-130D-924B-8A1C-3942AC4AD02D}"/>
              </a:ext>
            </a:extLst>
          </p:cNvPr>
          <p:cNvCxnSpPr>
            <a:endCxn id="62" idx="4"/>
          </p:cNvCxnSpPr>
          <p:nvPr/>
        </p:nvCxnSpPr>
        <p:spPr>
          <a:xfrm flipV="1">
            <a:off x="4659857" y="1436387"/>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8007923D-5C94-5E4E-88ED-5F4F484FA23C}"/>
              </a:ext>
            </a:extLst>
          </p:cNvPr>
          <p:cNvCxnSpPr>
            <a:endCxn id="63" idx="4"/>
          </p:cNvCxnSpPr>
          <p:nvPr/>
        </p:nvCxnSpPr>
        <p:spPr>
          <a:xfrm flipV="1">
            <a:off x="5474885" y="1436387"/>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57C60F3A-180C-B64E-8B9A-CA1D286B45F7}"/>
              </a:ext>
            </a:extLst>
          </p:cNvPr>
          <p:cNvCxnSpPr>
            <a:endCxn id="64" idx="4"/>
          </p:cNvCxnSpPr>
          <p:nvPr/>
        </p:nvCxnSpPr>
        <p:spPr>
          <a:xfrm flipV="1">
            <a:off x="6289913" y="1436387"/>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B4D880E1-C2D8-F747-9687-47EA83E9CCBF}"/>
              </a:ext>
            </a:extLst>
          </p:cNvPr>
          <p:cNvCxnSpPr>
            <a:endCxn id="65" idx="4"/>
          </p:cNvCxnSpPr>
          <p:nvPr/>
        </p:nvCxnSpPr>
        <p:spPr>
          <a:xfrm flipV="1">
            <a:off x="6969530" y="1436387"/>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48993028-D687-7740-BFBE-7713B216CE8A}"/>
              </a:ext>
            </a:extLst>
          </p:cNvPr>
          <p:cNvCxnSpPr>
            <a:endCxn id="66" idx="4"/>
          </p:cNvCxnSpPr>
          <p:nvPr/>
        </p:nvCxnSpPr>
        <p:spPr>
          <a:xfrm flipV="1">
            <a:off x="7685366" y="1436387"/>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直线箭头连接符 76">
            <a:extLst>
              <a:ext uri="{FF2B5EF4-FFF2-40B4-BE49-F238E27FC236}">
                <a16:creationId xmlns:a16="http://schemas.microsoft.com/office/drawing/2014/main" id="{BD3BDDBF-F4F8-A844-AEB1-71B4FBEC17FD}"/>
              </a:ext>
            </a:extLst>
          </p:cNvPr>
          <p:cNvCxnSpPr>
            <a:stCxn id="26" idx="0"/>
          </p:cNvCxnSpPr>
          <p:nvPr/>
        </p:nvCxnSpPr>
        <p:spPr>
          <a:xfrm flipV="1">
            <a:off x="996854" y="2284113"/>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直线箭头连接符 77">
            <a:extLst>
              <a:ext uri="{FF2B5EF4-FFF2-40B4-BE49-F238E27FC236}">
                <a16:creationId xmlns:a16="http://schemas.microsoft.com/office/drawing/2014/main" id="{E99C9656-73A8-E144-8D8E-5114A275436D}"/>
              </a:ext>
            </a:extLst>
          </p:cNvPr>
          <p:cNvCxnSpPr>
            <a:stCxn id="27" idx="0"/>
          </p:cNvCxnSpPr>
          <p:nvPr/>
        </p:nvCxnSpPr>
        <p:spPr>
          <a:xfrm flipV="1">
            <a:off x="1720754" y="2284113"/>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直线箭头连接符 78">
            <a:extLst>
              <a:ext uri="{FF2B5EF4-FFF2-40B4-BE49-F238E27FC236}">
                <a16:creationId xmlns:a16="http://schemas.microsoft.com/office/drawing/2014/main" id="{B0ECF020-D20D-8445-B252-55ABEC8D3905}"/>
              </a:ext>
            </a:extLst>
          </p:cNvPr>
          <p:cNvCxnSpPr>
            <a:stCxn id="28" idx="0"/>
          </p:cNvCxnSpPr>
          <p:nvPr/>
        </p:nvCxnSpPr>
        <p:spPr>
          <a:xfrm flipV="1">
            <a:off x="2416079" y="2284113"/>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线箭头连接符 79">
            <a:extLst>
              <a:ext uri="{FF2B5EF4-FFF2-40B4-BE49-F238E27FC236}">
                <a16:creationId xmlns:a16="http://schemas.microsoft.com/office/drawing/2014/main" id="{DFEC1978-10A1-D84A-A267-272108C845A4}"/>
              </a:ext>
            </a:extLst>
          </p:cNvPr>
          <p:cNvCxnSpPr>
            <a:stCxn id="29" idx="0"/>
          </p:cNvCxnSpPr>
          <p:nvPr/>
        </p:nvCxnSpPr>
        <p:spPr>
          <a:xfrm flipV="1">
            <a:off x="3111404" y="2284113"/>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直线箭头连接符 80">
            <a:extLst>
              <a:ext uri="{FF2B5EF4-FFF2-40B4-BE49-F238E27FC236}">
                <a16:creationId xmlns:a16="http://schemas.microsoft.com/office/drawing/2014/main" id="{15D19F18-CBC8-AD47-994B-21DBAF880FB7}"/>
              </a:ext>
            </a:extLst>
          </p:cNvPr>
          <p:cNvCxnSpPr>
            <a:stCxn id="30" idx="0"/>
          </p:cNvCxnSpPr>
          <p:nvPr/>
        </p:nvCxnSpPr>
        <p:spPr>
          <a:xfrm flipV="1">
            <a:off x="3885630" y="2284113"/>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直线箭头连接符 81">
            <a:extLst>
              <a:ext uri="{FF2B5EF4-FFF2-40B4-BE49-F238E27FC236}">
                <a16:creationId xmlns:a16="http://schemas.microsoft.com/office/drawing/2014/main" id="{68F7CB3A-E1AF-E644-B9BA-F58E4F7C70C3}"/>
              </a:ext>
            </a:extLst>
          </p:cNvPr>
          <p:cNvCxnSpPr>
            <a:stCxn id="31" idx="0"/>
          </p:cNvCxnSpPr>
          <p:nvPr/>
        </p:nvCxnSpPr>
        <p:spPr>
          <a:xfrm flipV="1">
            <a:off x="4659857" y="2284113"/>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直线箭头连接符 82">
            <a:extLst>
              <a:ext uri="{FF2B5EF4-FFF2-40B4-BE49-F238E27FC236}">
                <a16:creationId xmlns:a16="http://schemas.microsoft.com/office/drawing/2014/main" id="{C243E844-33FB-284F-B9EA-940ABA72E18C}"/>
              </a:ext>
            </a:extLst>
          </p:cNvPr>
          <p:cNvCxnSpPr>
            <a:stCxn id="32" idx="0"/>
          </p:cNvCxnSpPr>
          <p:nvPr/>
        </p:nvCxnSpPr>
        <p:spPr>
          <a:xfrm flipV="1">
            <a:off x="5474885" y="2284113"/>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0ED9E8CA-DD49-B245-A49D-406B56D58FB3}"/>
              </a:ext>
            </a:extLst>
          </p:cNvPr>
          <p:cNvCxnSpPr>
            <a:stCxn id="33" idx="0"/>
          </p:cNvCxnSpPr>
          <p:nvPr/>
        </p:nvCxnSpPr>
        <p:spPr>
          <a:xfrm flipV="1">
            <a:off x="6289913" y="2284113"/>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直线箭头连接符 84">
            <a:extLst>
              <a:ext uri="{FF2B5EF4-FFF2-40B4-BE49-F238E27FC236}">
                <a16:creationId xmlns:a16="http://schemas.microsoft.com/office/drawing/2014/main" id="{489FA83B-B0D0-DC42-A0C1-BA5B1B1B11CF}"/>
              </a:ext>
            </a:extLst>
          </p:cNvPr>
          <p:cNvCxnSpPr>
            <a:stCxn id="34" idx="0"/>
          </p:cNvCxnSpPr>
          <p:nvPr/>
        </p:nvCxnSpPr>
        <p:spPr>
          <a:xfrm flipV="1">
            <a:off x="6969530" y="2284113"/>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直线箭头连接符 85">
            <a:extLst>
              <a:ext uri="{FF2B5EF4-FFF2-40B4-BE49-F238E27FC236}">
                <a16:creationId xmlns:a16="http://schemas.microsoft.com/office/drawing/2014/main" id="{E6FEB18C-E788-6045-A8B3-D6721D5BEAA0}"/>
              </a:ext>
            </a:extLst>
          </p:cNvPr>
          <p:cNvCxnSpPr>
            <a:stCxn id="35" idx="0"/>
          </p:cNvCxnSpPr>
          <p:nvPr/>
        </p:nvCxnSpPr>
        <p:spPr>
          <a:xfrm flipV="1">
            <a:off x="7685366" y="2284113"/>
            <a:ext cx="0" cy="32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97" name="椭圆 96">
                <a:extLst>
                  <a:ext uri="{FF2B5EF4-FFF2-40B4-BE49-F238E27FC236}">
                    <a16:creationId xmlns:a16="http://schemas.microsoft.com/office/drawing/2014/main" id="{96C14231-30D3-FE44-97BC-142685EFE6FE}"/>
                  </a:ext>
                </a:extLst>
              </p:cNvPr>
              <p:cNvSpPr/>
              <p:nvPr/>
            </p:nvSpPr>
            <p:spPr>
              <a:xfrm>
                <a:off x="1209707" y="779162"/>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350" b="0" i="1" smtClean="0">
                          <a:solidFill>
                            <a:schemeClr val="tx1"/>
                          </a:solidFill>
                          <a:latin typeface="Cambria Math" panose="02040503050406030204" pitchFamily="18" charset="0"/>
                        </a:rPr>
                        <m:t>0</m:t>
                      </m:r>
                    </m:oMath>
                  </m:oMathPara>
                </a14:m>
                <a:endParaRPr kumimoji="1" lang="zh-CN" altLang="en-US" sz="1350" dirty="0">
                  <a:solidFill>
                    <a:schemeClr val="tx1"/>
                  </a:solidFill>
                </a:endParaRPr>
              </a:p>
            </p:txBody>
          </p:sp>
        </mc:Choice>
        <mc:Fallback>
          <p:sp>
            <p:nvSpPr>
              <p:cNvPr id="97" name="椭圆 96">
                <a:extLst>
                  <a:ext uri="{FF2B5EF4-FFF2-40B4-BE49-F238E27FC236}">
                    <a16:creationId xmlns:a16="http://schemas.microsoft.com/office/drawing/2014/main" id="{96C14231-30D3-FE44-97BC-142685EFE6FE}"/>
                  </a:ext>
                </a:extLst>
              </p:cNvPr>
              <p:cNvSpPr>
                <a:spLocks noRot="1" noChangeAspect="1" noMove="1" noResize="1" noEditPoints="1" noAdjustHandles="1" noChangeArrowheads="1" noChangeShapeType="1" noTextEdit="1"/>
              </p:cNvSpPr>
              <p:nvPr/>
            </p:nvSpPr>
            <p:spPr>
              <a:xfrm>
                <a:off x="1209707" y="779162"/>
                <a:ext cx="352425" cy="342900"/>
              </a:xfrm>
              <a:prstGeom prst="ellipse">
                <a:avLst/>
              </a:prstGeom>
              <a:blipFill>
                <a:blip r:embed="rId25"/>
                <a:stretch>
                  <a:fillRect/>
                </a:stretch>
              </a:blipFill>
            </p:spPr>
            <p:txBody>
              <a:bodyPr/>
              <a:lstStyle/>
              <a:p>
                <a:r>
                  <a:rPr lang="zh-CN" altLang="en-US">
                    <a:noFill/>
                  </a:rPr>
                  <a:t> </a:t>
                </a:r>
              </a:p>
            </p:txBody>
          </p:sp>
        </mc:Fallback>
      </mc:AlternateContent>
      <p:sp>
        <p:nvSpPr>
          <p:cNvPr id="98" name="椭圆 97">
            <a:extLst>
              <a:ext uri="{FF2B5EF4-FFF2-40B4-BE49-F238E27FC236}">
                <a16:creationId xmlns:a16="http://schemas.microsoft.com/office/drawing/2014/main" id="{E7C78499-427A-FE4C-AD98-F48439B2CF3C}"/>
              </a:ext>
            </a:extLst>
          </p:cNvPr>
          <p:cNvSpPr/>
          <p:nvPr/>
        </p:nvSpPr>
        <p:spPr>
          <a:xfrm>
            <a:off x="1933607" y="779162"/>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sp>
        <p:nvSpPr>
          <p:cNvPr id="99" name="椭圆 98">
            <a:extLst>
              <a:ext uri="{FF2B5EF4-FFF2-40B4-BE49-F238E27FC236}">
                <a16:creationId xmlns:a16="http://schemas.microsoft.com/office/drawing/2014/main" id="{4389A8AD-9401-0C40-B7EB-678F1AAB3EEE}"/>
              </a:ext>
            </a:extLst>
          </p:cNvPr>
          <p:cNvSpPr/>
          <p:nvPr/>
        </p:nvSpPr>
        <p:spPr>
          <a:xfrm>
            <a:off x="2628932" y="779162"/>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1</a:t>
            </a:r>
            <a:endParaRPr kumimoji="1" lang="zh-CN" altLang="en-US" sz="1350" dirty="0">
              <a:solidFill>
                <a:schemeClr val="tx1"/>
              </a:solidFill>
            </a:endParaRPr>
          </a:p>
        </p:txBody>
      </p:sp>
      <p:sp>
        <p:nvSpPr>
          <p:cNvPr id="100" name="椭圆 99">
            <a:extLst>
              <a:ext uri="{FF2B5EF4-FFF2-40B4-BE49-F238E27FC236}">
                <a16:creationId xmlns:a16="http://schemas.microsoft.com/office/drawing/2014/main" id="{51B1B84C-DCB6-9C4E-A8E3-89147B36B3D3}"/>
              </a:ext>
            </a:extLst>
          </p:cNvPr>
          <p:cNvSpPr/>
          <p:nvPr/>
        </p:nvSpPr>
        <p:spPr>
          <a:xfrm>
            <a:off x="3324257" y="779162"/>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sp>
        <p:nvSpPr>
          <p:cNvPr id="101" name="椭圆 100">
            <a:extLst>
              <a:ext uri="{FF2B5EF4-FFF2-40B4-BE49-F238E27FC236}">
                <a16:creationId xmlns:a16="http://schemas.microsoft.com/office/drawing/2014/main" id="{D5EDB116-D126-8545-99E9-04F1DA33C046}"/>
              </a:ext>
            </a:extLst>
          </p:cNvPr>
          <p:cNvSpPr/>
          <p:nvPr/>
        </p:nvSpPr>
        <p:spPr>
          <a:xfrm>
            <a:off x="4098484" y="779162"/>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sp>
        <p:nvSpPr>
          <p:cNvPr id="102" name="椭圆 101">
            <a:extLst>
              <a:ext uri="{FF2B5EF4-FFF2-40B4-BE49-F238E27FC236}">
                <a16:creationId xmlns:a16="http://schemas.microsoft.com/office/drawing/2014/main" id="{86D5D046-E841-F24C-BB8B-354C5C6487B2}"/>
              </a:ext>
            </a:extLst>
          </p:cNvPr>
          <p:cNvSpPr/>
          <p:nvPr/>
        </p:nvSpPr>
        <p:spPr>
          <a:xfrm>
            <a:off x="4872710" y="779162"/>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1</a:t>
            </a:r>
            <a:endParaRPr kumimoji="1" lang="zh-CN" altLang="en-US" sz="1350" dirty="0">
              <a:solidFill>
                <a:schemeClr val="tx1"/>
              </a:solidFill>
            </a:endParaRPr>
          </a:p>
        </p:txBody>
      </p:sp>
      <p:sp>
        <p:nvSpPr>
          <p:cNvPr id="103" name="椭圆 102">
            <a:extLst>
              <a:ext uri="{FF2B5EF4-FFF2-40B4-BE49-F238E27FC236}">
                <a16:creationId xmlns:a16="http://schemas.microsoft.com/office/drawing/2014/main" id="{8C090240-F974-1443-B4D6-71ACCFC0815F}"/>
              </a:ext>
            </a:extLst>
          </p:cNvPr>
          <p:cNvSpPr/>
          <p:nvPr/>
        </p:nvSpPr>
        <p:spPr>
          <a:xfrm>
            <a:off x="5687738" y="779162"/>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sp>
        <p:nvSpPr>
          <p:cNvPr id="104" name="椭圆 103">
            <a:extLst>
              <a:ext uri="{FF2B5EF4-FFF2-40B4-BE49-F238E27FC236}">
                <a16:creationId xmlns:a16="http://schemas.microsoft.com/office/drawing/2014/main" id="{6D366ACC-98EE-A749-B7E7-7C0149CB0BEC}"/>
              </a:ext>
            </a:extLst>
          </p:cNvPr>
          <p:cNvSpPr/>
          <p:nvPr/>
        </p:nvSpPr>
        <p:spPr>
          <a:xfrm>
            <a:off x="6502766" y="779162"/>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sp>
        <p:nvSpPr>
          <p:cNvPr id="105" name="椭圆 104">
            <a:extLst>
              <a:ext uri="{FF2B5EF4-FFF2-40B4-BE49-F238E27FC236}">
                <a16:creationId xmlns:a16="http://schemas.microsoft.com/office/drawing/2014/main" id="{559EF82F-C39E-0243-B6C7-6ED583F21A3A}"/>
              </a:ext>
            </a:extLst>
          </p:cNvPr>
          <p:cNvSpPr/>
          <p:nvPr/>
        </p:nvSpPr>
        <p:spPr>
          <a:xfrm>
            <a:off x="7182383" y="779162"/>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mc:AlternateContent xmlns:mc="http://schemas.openxmlformats.org/markup-compatibility/2006">
        <mc:Choice xmlns:a14="http://schemas.microsoft.com/office/drawing/2010/main" Requires="a14">
          <p:sp>
            <p:nvSpPr>
              <p:cNvPr id="106" name="椭圆 105">
                <a:extLst>
                  <a:ext uri="{FF2B5EF4-FFF2-40B4-BE49-F238E27FC236}">
                    <a16:creationId xmlns:a16="http://schemas.microsoft.com/office/drawing/2014/main" id="{E33D91D0-6665-BE4E-9B81-1368DA4FA574}"/>
                  </a:ext>
                </a:extLst>
              </p:cNvPr>
              <p:cNvSpPr/>
              <p:nvPr/>
            </p:nvSpPr>
            <p:spPr>
              <a:xfrm>
                <a:off x="7898220" y="779162"/>
                <a:ext cx="352425" cy="3429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350" b="0" i="1" smtClean="0">
                          <a:solidFill>
                            <a:schemeClr val="tx1"/>
                          </a:solidFill>
                          <a:latin typeface="Cambria Math" panose="02040503050406030204" pitchFamily="18" charset="0"/>
                        </a:rPr>
                        <m:t>0</m:t>
                      </m:r>
                    </m:oMath>
                  </m:oMathPara>
                </a14:m>
                <a:endParaRPr kumimoji="1" lang="zh-CN" altLang="en-US" sz="1350" dirty="0">
                  <a:solidFill>
                    <a:schemeClr val="tx1"/>
                  </a:solidFill>
                </a:endParaRPr>
              </a:p>
            </p:txBody>
          </p:sp>
        </mc:Choice>
        <mc:Fallback>
          <p:sp>
            <p:nvSpPr>
              <p:cNvPr id="106" name="椭圆 105">
                <a:extLst>
                  <a:ext uri="{FF2B5EF4-FFF2-40B4-BE49-F238E27FC236}">
                    <a16:creationId xmlns:a16="http://schemas.microsoft.com/office/drawing/2014/main" id="{E33D91D0-6665-BE4E-9B81-1368DA4FA574}"/>
                  </a:ext>
                </a:extLst>
              </p:cNvPr>
              <p:cNvSpPr>
                <a:spLocks noRot="1" noChangeAspect="1" noMove="1" noResize="1" noEditPoints="1" noAdjustHandles="1" noChangeArrowheads="1" noChangeShapeType="1" noTextEdit="1"/>
              </p:cNvSpPr>
              <p:nvPr/>
            </p:nvSpPr>
            <p:spPr>
              <a:xfrm>
                <a:off x="7898220" y="779162"/>
                <a:ext cx="352425" cy="342900"/>
              </a:xfrm>
              <a:prstGeom prst="ellipse">
                <a:avLst/>
              </a:prstGeom>
              <a:blipFill>
                <a:blip r:embed="rId26"/>
                <a:stretch>
                  <a:fillRect/>
                </a:stretch>
              </a:blipFill>
            </p:spPr>
            <p:txBody>
              <a:bodyPr/>
              <a:lstStyle/>
              <a:p>
                <a:r>
                  <a:rPr lang="zh-CN" altLang="en-US">
                    <a:noFill/>
                  </a:rPr>
                  <a:t> </a:t>
                </a:r>
              </a:p>
            </p:txBody>
          </p:sp>
        </mc:Fallback>
      </mc:AlternateContent>
      <p:cxnSp>
        <p:nvCxnSpPr>
          <p:cNvPr id="107" name="直线箭头连接符 106">
            <a:extLst>
              <a:ext uri="{FF2B5EF4-FFF2-40B4-BE49-F238E27FC236}">
                <a16:creationId xmlns:a16="http://schemas.microsoft.com/office/drawing/2014/main" id="{FB06AD64-16CD-5C4E-9202-A13158D76C4A}"/>
              </a:ext>
            </a:extLst>
          </p:cNvPr>
          <p:cNvCxnSpPr>
            <a:cxnSpLocks/>
            <a:endCxn id="97" idx="4"/>
          </p:cNvCxnSpPr>
          <p:nvPr/>
        </p:nvCxnSpPr>
        <p:spPr>
          <a:xfrm flipH="1" flipV="1">
            <a:off x="1385920" y="1122062"/>
            <a:ext cx="7642" cy="65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直线箭头连接符 110">
            <a:extLst>
              <a:ext uri="{FF2B5EF4-FFF2-40B4-BE49-F238E27FC236}">
                <a16:creationId xmlns:a16="http://schemas.microsoft.com/office/drawing/2014/main" id="{433B3662-ADD2-D54E-814B-45B408D8F532}"/>
              </a:ext>
            </a:extLst>
          </p:cNvPr>
          <p:cNvCxnSpPr>
            <a:cxnSpLocks/>
          </p:cNvCxnSpPr>
          <p:nvPr/>
        </p:nvCxnSpPr>
        <p:spPr>
          <a:xfrm flipH="1" flipV="1">
            <a:off x="2110517" y="1136350"/>
            <a:ext cx="7642" cy="65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直线箭头连接符 111">
            <a:extLst>
              <a:ext uri="{FF2B5EF4-FFF2-40B4-BE49-F238E27FC236}">
                <a16:creationId xmlns:a16="http://schemas.microsoft.com/office/drawing/2014/main" id="{7311B20F-412E-3B47-A625-93E78ACB3EA4}"/>
              </a:ext>
            </a:extLst>
          </p:cNvPr>
          <p:cNvCxnSpPr>
            <a:cxnSpLocks/>
          </p:cNvCxnSpPr>
          <p:nvPr/>
        </p:nvCxnSpPr>
        <p:spPr>
          <a:xfrm flipH="1" flipV="1">
            <a:off x="3518026" y="1129918"/>
            <a:ext cx="7642" cy="65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直线箭头连接符 112">
            <a:extLst>
              <a:ext uri="{FF2B5EF4-FFF2-40B4-BE49-F238E27FC236}">
                <a16:creationId xmlns:a16="http://schemas.microsoft.com/office/drawing/2014/main" id="{9021E085-CCBA-8742-9F82-A45BB3C51136}"/>
              </a:ext>
            </a:extLst>
          </p:cNvPr>
          <p:cNvCxnSpPr>
            <a:cxnSpLocks/>
          </p:cNvCxnSpPr>
          <p:nvPr/>
        </p:nvCxnSpPr>
        <p:spPr>
          <a:xfrm flipH="1" flipV="1">
            <a:off x="5068907" y="1122062"/>
            <a:ext cx="7642" cy="65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直线箭头连接符 113">
            <a:extLst>
              <a:ext uri="{FF2B5EF4-FFF2-40B4-BE49-F238E27FC236}">
                <a16:creationId xmlns:a16="http://schemas.microsoft.com/office/drawing/2014/main" id="{FDEFE87F-11BF-BA4A-8CF2-95B749C51A99}"/>
              </a:ext>
            </a:extLst>
          </p:cNvPr>
          <p:cNvCxnSpPr>
            <a:cxnSpLocks/>
          </p:cNvCxnSpPr>
          <p:nvPr/>
        </p:nvCxnSpPr>
        <p:spPr>
          <a:xfrm flipH="1" flipV="1">
            <a:off x="5887755" y="1129918"/>
            <a:ext cx="7642" cy="65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id="{7593D730-57ED-084B-9538-9EB5A2957ADD}"/>
              </a:ext>
            </a:extLst>
          </p:cNvPr>
          <p:cNvCxnSpPr>
            <a:cxnSpLocks/>
          </p:cNvCxnSpPr>
          <p:nvPr/>
        </p:nvCxnSpPr>
        <p:spPr>
          <a:xfrm flipH="1" flipV="1">
            <a:off x="6689594" y="1129918"/>
            <a:ext cx="7642" cy="65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6" name="直线箭头连接符 115">
            <a:extLst>
              <a:ext uri="{FF2B5EF4-FFF2-40B4-BE49-F238E27FC236}">
                <a16:creationId xmlns:a16="http://schemas.microsoft.com/office/drawing/2014/main" id="{A4B6EB6A-CAB3-5C49-B283-27B5BB38BDCE}"/>
              </a:ext>
            </a:extLst>
          </p:cNvPr>
          <p:cNvCxnSpPr>
            <a:cxnSpLocks/>
          </p:cNvCxnSpPr>
          <p:nvPr/>
        </p:nvCxnSpPr>
        <p:spPr>
          <a:xfrm flipH="1" flipV="1">
            <a:off x="7358595" y="1129918"/>
            <a:ext cx="7642" cy="65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直线箭头连接符 116">
            <a:extLst>
              <a:ext uri="{FF2B5EF4-FFF2-40B4-BE49-F238E27FC236}">
                <a16:creationId xmlns:a16="http://schemas.microsoft.com/office/drawing/2014/main" id="{707DE20A-9401-6C4A-A600-89AAB40CB4D8}"/>
              </a:ext>
            </a:extLst>
          </p:cNvPr>
          <p:cNvCxnSpPr>
            <a:cxnSpLocks/>
          </p:cNvCxnSpPr>
          <p:nvPr/>
        </p:nvCxnSpPr>
        <p:spPr>
          <a:xfrm flipH="1" flipV="1">
            <a:off x="8075407" y="1093487"/>
            <a:ext cx="7642" cy="65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8" name="文本框 117">
            <a:extLst>
              <a:ext uri="{FF2B5EF4-FFF2-40B4-BE49-F238E27FC236}">
                <a16:creationId xmlns:a16="http://schemas.microsoft.com/office/drawing/2014/main" id="{382C0691-FE9F-E441-BB0F-E5B501CA7AB7}"/>
              </a:ext>
            </a:extLst>
          </p:cNvPr>
          <p:cNvSpPr txBox="1"/>
          <p:nvPr/>
        </p:nvSpPr>
        <p:spPr>
          <a:xfrm>
            <a:off x="125317" y="1070165"/>
            <a:ext cx="613694" cy="369332"/>
          </a:xfrm>
          <a:prstGeom prst="rect">
            <a:avLst/>
          </a:prstGeom>
          <a:noFill/>
        </p:spPr>
        <p:txBody>
          <a:bodyPr wrap="none" rtlCol="0">
            <a:spAutoFit/>
          </a:bodyPr>
          <a:lstStyle/>
          <a:p>
            <a:r>
              <a:rPr kumimoji="1" lang="en-US" altLang="zh-CN" dirty="0"/>
              <a:t>start</a:t>
            </a:r>
            <a:endParaRPr kumimoji="1" lang="zh-CN" altLang="en-US" dirty="0"/>
          </a:p>
        </p:txBody>
      </p:sp>
      <p:sp>
        <p:nvSpPr>
          <p:cNvPr id="119" name="文本框 118">
            <a:extLst>
              <a:ext uri="{FF2B5EF4-FFF2-40B4-BE49-F238E27FC236}">
                <a16:creationId xmlns:a16="http://schemas.microsoft.com/office/drawing/2014/main" id="{C73CFE03-3B0F-C341-9CA1-DFDF5431DC52}"/>
              </a:ext>
            </a:extLst>
          </p:cNvPr>
          <p:cNvSpPr txBox="1"/>
          <p:nvPr/>
        </p:nvSpPr>
        <p:spPr>
          <a:xfrm>
            <a:off x="167750" y="744441"/>
            <a:ext cx="543739" cy="369332"/>
          </a:xfrm>
          <a:prstGeom prst="rect">
            <a:avLst/>
          </a:prstGeom>
          <a:noFill/>
        </p:spPr>
        <p:txBody>
          <a:bodyPr wrap="none" rtlCol="0">
            <a:spAutoFit/>
          </a:bodyPr>
          <a:lstStyle/>
          <a:p>
            <a:r>
              <a:rPr kumimoji="1" lang="en-US" altLang="zh-CN" dirty="0"/>
              <a:t>end</a:t>
            </a:r>
            <a:endParaRPr kumimoji="1" lang="zh-CN" altLang="en-US" dirty="0"/>
          </a:p>
        </p:txBody>
      </p:sp>
    </p:spTree>
    <p:extLst>
      <p:ext uri="{BB962C8B-B14F-4D97-AF65-F5344CB8AC3E}">
        <p14:creationId xmlns:p14="http://schemas.microsoft.com/office/powerpoint/2010/main" val="393072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B1D619-4CC1-F54D-B29E-AC885AA4CAF8}"/>
              </a:ext>
            </a:extLst>
          </p:cNvPr>
          <p:cNvSpPr txBox="1"/>
          <p:nvPr/>
        </p:nvSpPr>
        <p:spPr>
          <a:xfrm>
            <a:off x="1391949" y="230877"/>
            <a:ext cx="6639978" cy="523220"/>
          </a:xfrm>
          <a:prstGeom prst="rect">
            <a:avLst/>
          </a:prstGeom>
          <a:noFill/>
        </p:spPr>
        <p:txBody>
          <a:bodyPr wrap="square" rtlCol="0">
            <a:spAutoFit/>
          </a:bodyPr>
          <a:lstStyle/>
          <a:p>
            <a:pPr algn="ctr"/>
            <a:r>
              <a:rPr lang="zh-CN" altLang="en-US" sz="2800" dirty="0"/>
              <a:t>三大经典模型对比</a:t>
            </a:r>
            <a:endParaRPr lang="en-US" altLang="zh-CN" sz="2800" dirty="0"/>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3"/>
          <a:stretch>
            <a:fillRect/>
          </a:stretch>
        </p:blipFill>
        <p:spPr>
          <a:xfrm>
            <a:off x="8031927" y="221221"/>
            <a:ext cx="871928" cy="271266"/>
          </a:xfrm>
          <a:prstGeom prst="rect">
            <a:avLst/>
          </a:prstGeom>
        </p:spPr>
      </p:pic>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A715576D-B906-0540-94E7-D7F57ACD2CB2}"/>
                  </a:ext>
                </a:extLst>
              </p:cNvPr>
              <p:cNvSpPr txBox="1"/>
              <p:nvPr/>
            </p:nvSpPr>
            <p:spPr>
              <a:xfrm>
                <a:off x="1788862" y="1932166"/>
                <a:ext cx="5955156" cy="923330"/>
              </a:xfrm>
              <a:prstGeom prst="rect">
                <a:avLst/>
              </a:prstGeom>
              <a:noFill/>
            </p:spPr>
            <p:txBody>
              <a:bodyPr wrap="none" rtlCol="0">
                <a:spAutoFit/>
              </a:bodyPr>
              <a:lstStyle/>
              <a:p>
                <a:r>
                  <a:rPr kumimoji="1" lang="zh-CN" altLang="en-US" dirty="0"/>
                  <a:t>表现上： </a:t>
                </a:r>
                <a:r>
                  <a:rPr kumimoji="1" lang="en-US" altLang="zh-CN" dirty="0"/>
                  <a:t>BERT+</a:t>
                </a:r>
                <a:r>
                  <a:rPr kumimoji="1" lang="zh-CN" altLang="en-US" dirty="0"/>
                  <a:t>指针网络 </a:t>
                </a:r>
                <a14:m>
                  <m:oMath xmlns:m="http://schemas.openxmlformats.org/officeDocument/2006/math">
                    <m:r>
                      <a:rPr kumimoji="1" lang="zh-CN" altLang="en-US" i="1">
                        <a:latin typeface="Cambria Math" panose="02040503050406030204" pitchFamily="18" charset="0"/>
                      </a:rPr>
                      <m:t>≈</m:t>
                    </m:r>
                  </m:oMath>
                </a14:m>
                <a:r>
                  <a:rPr kumimoji="1" lang="zh-CN" altLang="en-US" dirty="0"/>
                  <a:t> </a:t>
                </a:r>
                <a:r>
                  <a:rPr kumimoji="1" lang="en-US" altLang="zh-CN" dirty="0"/>
                  <a:t>BERT+CRF</a:t>
                </a:r>
                <a:r>
                  <a:rPr kumimoji="1" lang="zh-CN" altLang="en-US" dirty="0"/>
                  <a:t> </a:t>
                </a:r>
                <a:r>
                  <a:rPr kumimoji="1" lang="en-US" altLang="zh-CN" dirty="0"/>
                  <a:t>&gt;</a:t>
                </a:r>
                <a:r>
                  <a:rPr kumimoji="1" lang="zh-CN" altLang="en-US" dirty="0"/>
                  <a:t>  </a:t>
                </a:r>
                <a:r>
                  <a:rPr kumimoji="1" lang="en-US" altLang="zh-CN" dirty="0"/>
                  <a:t>BERT</a:t>
                </a:r>
                <a:r>
                  <a:rPr kumimoji="1" lang="zh-CN" altLang="en-US" dirty="0"/>
                  <a:t> </a:t>
                </a:r>
                <a:r>
                  <a:rPr kumimoji="1" lang="en-US" altLang="zh-CN" dirty="0"/>
                  <a:t>&gt;</a:t>
                </a:r>
                <a:r>
                  <a:rPr kumimoji="1" lang="zh-CN" altLang="en-US" dirty="0"/>
                  <a:t> </a:t>
                </a:r>
                <a:r>
                  <a:rPr kumimoji="1" lang="en-US" altLang="zh-CN" dirty="0"/>
                  <a:t>LSTM+CRF</a:t>
                </a:r>
              </a:p>
              <a:p>
                <a:endParaRPr kumimoji="1" lang="en-US" altLang="zh-CN" dirty="0"/>
              </a:p>
              <a:p>
                <a:r>
                  <a:rPr kumimoji="1" lang="zh-CN" altLang="en-US" dirty="0"/>
                  <a:t>参数量：</a:t>
                </a:r>
                <a:r>
                  <a:rPr kumimoji="1" lang="en-US" altLang="zh-CN" dirty="0"/>
                  <a:t> BERT+</a:t>
                </a:r>
                <a:r>
                  <a:rPr kumimoji="1" lang="zh-CN" altLang="en-US" dirty="0"/>
                  <a:t>指针网络 </a:t>
                </a:r>
                <a14:m>
                  <m:oMath xmlns:m="http://schemas.openxmlformats.org/officeDocument/2006/math">
                    <m:r>
                      <a:rPr kumimoji="1" lang="zh-CN" altLang="en-US" i="1" smtClean="0">
                        <a:latin typeface="Cambria Math" panose="02040503050406030204" pitchFamily="18" charset="0"/>
                      </a:rPr>
                      <m:t>≈</m:t>
                    </m:r>
                  </m:oMath>
                </a14:m>
                <a:r>
                  <a:rPr kumimoji="1" lang="zh-CN" altLang="en-US" dirty="0"/>
                  <a:t> </a:t>
                </a:r>
                <a:r>
                  <a:rPr kumimoji="1" lang="en-US" altLang="zh-CN" dirty="0"/>
                  <a:t>BERT+CRF</a:t>
                </a:r>
                <a:r>
                  <a:rPr kumimoji="1" lang="zh-CN" altLang="en-US" dirty="0"/>
                  <a:t> </a:t>
                </a:r>
                <a14:m>
                  <m:oMath xmlns:m="http://schemas.openxmlformats.org/officeDocument/2006/math">
                    <m:r>
                      <a:rPr kumimoji="1" lang="zh-CN" altLang="en-US" i="1">
                        <a:latin typeface="Cambria Math" panose="02040503050406030204" pitchFamily="18" charset="0"/>
                      </a:rPr>
                      <m:t>≈</m:t>
                    </m:r>
                  </m:oMath>
                </a14:m>
                <a:r>
                  <a:rPr kumimoji="1" lang="zh-CN" altLang="en-US" dirty="0"/>
                  <a:t> </a:t>
                </a:r>
                <a:r>
                  <a:rPr kumimoji="1" lang="en-US" altLang="zh-CN" dirty="0"/>
                  <a:t>BERT</a:t>
                </a:r>
                <a:r>
                  <a:rPr kumimoji="1" lang="zh-CN" altLang="en-US" dirty="0"/>
                  <a:t> </a:t>
                </a:r>
                <a:r>
                  <a:rPr kumimoji="1" lang="en-US" altLang="zh-CN" dirty="0"/>
                  <a:t>&gt;&gt;</a:t>
                </a:r>
                <a:r>
                  <a:rPr kumimoji="1" lang="zh-CN" altLang="en-US" dirty="0"/>
                  <a:t> </a:t>
                </a:r>
                <a:r>
                  <a:rPr kumimoji="1" lang="en-US" altLang="zh-CN" dirty="0"/>
                  <a:t>LSTM+CRF</a:t>
                </a:r>
              </a:p>
            </p:txBody>
          </p:sp>
        </mc:Choice>
        <mc:Fallback>
          <p:sp>
            <p:nvSpPr>
              <p:cNvPr id="3" name="文本框 2">
                <a:extLst>
                  <a:ext uri="{FF2B5EF4-FFF2-40B4-BE49-F238E27FC236}">
                    <a16:creationId xmlns:a16="http://schemas.microsoft.com/office/drawing/2014/main" id="{A715576D-B906-0540-94E7-D7F57ACD2CB2}"/>
                  </a:ext>
                </a:extLst>
              </p:cNvPr>
              <p:cNvSpPr txBox="1">
                <a:spLocks noRot="1" noChangeAspect="1" noMove="1" noResize="1" noEditPoints="1" noAdjustHandles="1" noChangeArrowheads="1" noChangeShapeType="1" noTextEdit="1"/>
              </p:cNvSpPr>
              <p:nvPr/>
            </p:nvSpPr>
            <p:spPr>
              <a:xfrm>
                <a:off x="1788862" y="1932166"/>
                <a:ext cx="5955156" cy="923330"/>
              </a:xfrm>
              <a:prstGeom prst="rect">
                <a:avLst/>
              </a:prstGeom>
              <a:blipFill>
                <a:blip r:embed="rId4"/>
                <a:stretch>
                  <a:fillRect l="-851" t="-5405" b="-8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871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A825483-A630-6145-81FA-F4B993A905B9}"/>
              </a:ext>
            </a:extLst>
          </p:cNvPr>
          <p:cNvSpPr/>
          <p:nvPr/>
        </p:nvSpPr>
        <p:spPr>
          <a:xfrm>
            <a:off x="0" y="0"/>
            <a:ext cx="9144000" cy="51435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 name="文本框 1"/>
          <p:cNvSpPr txBox="1"/>
          <p:nvPr/>
        </p:nvSpPr>
        <p:spPr>
          <a:xfrm>
            <a:off x="1573425" y="332357"/>
            <a:ext cx="1175657" cy="4859022"/>
          </a:xfrm>
          <a:prstGeom prst="rect">
            <a:avLst/>
          </a:prstGeom>
          <a:noFill/>
        </p:spPr>
        <p:txBody>
          <a:bodyPr wrap="square" rtlCol="0">
            <a:spAutoFit/>
          </a:bodyPr>
          <a:lstStyle/>
          <a:p>
            <a:r>
              <a:rPr lang="en-US" altLang="zh-CN" sz="30975" dirty="0">
                <a:solidFill>
                  <a:schemeClr val="tx1">
                    <a:lumMod val="65000"/>
                    <a:lumOff val="35000"/>
                  </a:schemeClr>
                </a:solidFill>
              </a:rPr>
              <a:t>4</a:t>
            </a:r>
            <a:endParaRPr lang="zh-CN" altLang="en-US" sz="30975" dirty="0">
              <a:solidFill>
                <a:schemeClr val="tx1">
                  <a:lumMod val="65000"/>
                  <a:lumOff val="35000"/>
                </a:schemeClr>
              </a:solidFill>
            </a:endParaRPr>
          </a:p>
        </p:txBody>
      </p:sp>
      <p:sp>
        <p:nvSpPr>
          <p:cNvPr id="30" name="矩形 29"/>
          <p:cNvSpPr/>
          <p:nvPr/>
        </p:nvSpPr>
        <p:spPr>
          <a:xfrm>
            <a:off x="-67201" y="-47879"/>
            <a:ext cx="933555" cy="949570"/>
          </a:xfrm>
          <a:custGeom>
            <a:avLst/>
            <a:gdLst>
              <a:gd name="connsiteX0" fmla="*/ 0 w 1877786"/>
              <a:gd name="connsiteY0" fmla="*/ 0 h 1828800"/>
              <a:gd name="connsiteX1" fmla="*/ 1877786 w 1877786"/>
              <a:gd name="connsiteY1" fmla="*/ 0 h 1828800"/>
              <a:gd name="connsiteX2" fmla="*/ 1877786 w 1877786"/>
              <a:gd name="connsiteY2" fmla="*/ 1828800 h 1828800"/>
              <a:gd name="connsiteX3" fmla="*/ 0 w 1877786"/>
              <a:gd name="connsiteY3" fmla="*/ 1828800 h 1828800"/>
              <a:gd name="connsiteX4" fmla="*/ 0 w 1877786"/>
              <a:gd name="connsiteY4" fmla="*/ 0 h 1828800"/>
              <a:gd name="connsiteX0" fmla="*/ 0 w 1877786"/>
              <a:gd name="connsiteY0" fmla="*/ 1828800 h 1828800"/>
              <a:gd name="connsiteX1" fmla="*/ 1877786 w 1877786"/>
              <a:gd name="connsiteY1" fmla="*/ 0 h 1828800"/>
              <a:gd name="connsiteX2" fmla="*/ 1877786 w 1877786"/>
              <a:gd name="connsiteY2" fmla="*/ 1828800 h 1828800"/>
              <a:gd name="connsiteX3" fmla="*/ 0 w 1877786"/>
              <a:gd name="connsiteY3" fmla="*/ 1828800 h 1828800"/>
              <a:gd name="connsiteX0" fmla="*/ 1877786 w 1969226"/>
              <a:gd name="connsiteY0" fmla="*/ 0 h 1828800"/>
              <a:gd name="connsiteX1" fmla="*/ 1877786 w 1969226"/>
              <a:gd name="connsiteY1" fmla="*/ 1828800 h 1828800"/>
              <a:gd name="connsiteX2" fmla="*/ 0 w 1969226"/>
              <a:gd name="connsiteY2" fmla="*/ 1828800 h 1828800"/>
              <a:gd name="connsiteX3" fmla="*/ 1969226 w 1969226"/>
              <a:gd name="connsiteY3" fmla="*/ 91440 h 1828800"/>
              <a:gd name="connsiteX0" fmla="*/ 1877786 w 1877786"/>
              <a:gd name="connsiteY0" fmla="*/ 0 h 1828800"/>
              <a:gd name="connsiteX1" fmla="*/ 1877786 w 1877786"/>
              <a:gd name="connsiteY1" fmla="*/ 1828800 h 1828800"/>
              <a:gd name="connsiteX2" fmla="*/ 0 w 1877786"/>
              <a:gd name="connsiteY2" fmla="*/ 1828800 h 1828800"/>
              <a:gd name="connsiteX0" fmla="*/ 1863719 w 1877786"/>
              <a:gd name="connsiteY0" fmla="*/ 0 h 1266093"/>
              <a:gd name="connsiteX1" fmla="*/ 1877786 w 1877786"/>
              <a:gd name="connsiteY1" fmla="*/ 1266093 h 1266093"/>
              <a:gd name="connsiteX2" fmla="*/ 0 w 1877786"/>
              <a:gd name="connsiteY2" fmla="*/ 1266093 h 1266093"/>
              <a:gd name="connsiteX0" fmla="*/ 1230673 w 1244740"/>
              <a:gd name="connsiteY0" fmla="*/ 0 h 1266093"/>
              <a:gd name="connsiteX1" fmla="*/ 1244740 w 1244740"/>
              <a:gd name="connsiteY1" fmla="*/ 1266093 h 1266093"/>
              <a:gd name="connsiteX2" fmla="*/ 0 w 1244740"/>
              <a:gd name="connsiteY2" fmla="*/ 1266093 h 1266093"/>
            </a:gdLst>
            <a:ahLst/>
            <a:cxnLst>
              <a:cxn ang="0">
                <a:pos x="connsiteX0" y="connsiteY0"/>
              </a:cxn>
              <a:cxn ang="0">
                <a:pos x="connsiteX1" y="connsiteY1"/>
              </a:cxn>
              <a:cxn ang="0">
                <a:pos x="connsiteX2" y="connsiteY2"/>
              </a:cxn>
            </a:cxnLst>
            <a:rect l="l" t="t" r="r" b="b"/>
            <a:pathLst>
              <a:path w="1244740" h="1266093">
                <a:moveTo>
                  <a:pt x="1230673" y="0"/>
                </a:moveTo>
                <a:lnTo>
                  <a:pt x="1244740" y="1266093"/>
                </a:lnTo>
                <a:lnTo>
                  <a:pt x="0" y="1266093"/>
                </a:lnTo>
              </a:path>
            </a:pathLst>
          </a:cu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1" name="矩形 30"/>
          <p:cNvSpPr/>
          <p:nvPr/>
        </p:nvSpPr>
        <p:spPr>
          <a:xfrm rot="1515423">
            <a:off x="532525" y="355442"/>
            <a:ext cx="689180" cy="671202"/>
          </a:xfrm>
          <a:prstGeom prst="rect">
            <a:avLst/>
          </a:pr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2" name="矩形 31"/>
          <p:cNvSpPr/>
          <p:nvPr/>
        </p:nvSpPr>
        <p:spPr>
          <a:xfrm rot="2208793">
            <a:off x="827826" y="942401"/>
            <a:ext cx="551304" cy="536922"/>
          </a:xfrm>
          <a:prstGeom prst="rect">
            <a:avLst/>
          </a:pr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3" name="矩形 32"/>
          <p:cNvSpPr/>
          <p:nvPr/>
        </p:nvSpPr>
        <p:spPr>
          <a:xfrm rot="3854316">
            <a:off x="833088" y="1467304"/>
            <a:ext cx="402792" cy="392285"/>
          </a:xfrm>
          <a:prstGeom prst="rect">
            <a:avLst/>
          </a:pr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1" name="矩形 10"/>
          <p:cNvSpPr/>
          <p:nvPr/>
        </p:nvSpPr>
        <p:spPr>
          <a:xfrm rot="13478624">
            <a:off x="7421130" y="4451254"/>
            <a:ext cx="1408340" cy="1371600"/>
          </a:xfrm>
          <a:custGeom>
            <a:avLst/>
            <a:gdLst>
              <a:gd name="connsiteX0" fmla="*/ 0 w 1877786"/>
              <a:gd name="connsiteY0" fmla="*/ 0 h 1828800"/>
              <a:gd name="connsiteX1" fmla="*/ 1877786 w 1877786"/>
              <a:gd name="connsiteY1" fmla="*/ 0 h 1828800"/>
              <a:gd name="connsiteX2" fmla="*/ 1877786 w 1877786"/>
              <a:gd name="connsiteY2" fmla="*/ 1828800 h 1828800"/>
              <a:gd name="connsiteX3" fmla="*/ 0 w 1877786"/>
              <a:gd name="connsiteY3" fmla="*/ 1828800 h 1828800"/>
              <a:gd name="connsiteX4" fmla="*/ 0 w 1877786"/>
              <a:gd name="connsiteY4" fmla="*/ 0 h 1828800"/>
              <a:gd name="connsiteX0" fmla="*/ 0 w 1877786"/>
              <a:gd name="connsiteY0" fmla="*/ 1828800 h 1828800"/>
              <a:gd name="connsiteX1" fmla="*/ 1877786 w 1877786"/>
              <a:gd name="connsiteY1" fmla="*/ 0 h 1828800"/>
              <a:gd name="connsiteX2" fmla="*/ 1877786 w 1877786"/>
              <a:gd name="connsiteY2" fmla="*/ 1828800 h 1828800"/>
              <a:gd name="connsiteX3" fmla="*/ 0 w 1877786"/>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1877786" h="1828800">
                <a:moveTo>
                  <a:pt x="0" y="1828800"/>
                </a:moveTo>
                <a:lnTo>
                  <a:pt x="1877786" y="0"/>
                </a:lnTo>
                <a:lnTo>
                  <a:pt x="1877786" y="1828800"/>
                </a:lnTo>
                <a:lnTo>
                  <a:pt x="0" y="1828800"/>
                </a:lnTo>
                <a:close/>
              </a:path>
            </a:pathLst>
          </a:cu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pic>
        <p:nvPicPr>
          <p:cNvPr id="16" name="图片 15">
            <a:extLst>
              <a:ext uri="{FF2B5EF4-FFF2-40B4-BE49-F238E27FC236}">
                <a16:creationId xmlns:a16="http://schemas.microsoft.com/office/drawing/2014/main" id="{977C6437-B164-BE4B-A963-7B679DB68034}"/>
              </a:ext>
            </a:extLst>
          </p:cNvPr>
          <p:cNvPicPr>
            <a:picLocks noChangeAspect="1"/>
          </p:cNvPicPr>
          <p:nvPr/>
        </p:nvPicPr>
        <p:blipFill>
          <a:blip r:embed="rId2"/>
          <a:stretch>
            <a:fillRect/>
          </a:stretch>
        </p:blipFill>
        <p:spPr>
          <a:xfrm>
            <a:off x="8031927" y="221221"/>
            <a:ext cx="871928" cy="271266"/>
          </a:xfrm>
          <a:prstGeom prst="rect">
            <a:avLst/>
          </a:prstGeom>
        </p:spPr>
      </p:pic>
      <p:sp>
        <p:nvSpPr>
          <p:cNvPr id="17" name="文本框 16">
            <a:extLst>
              <a:ext uri="{FF2B5EF4-FFF2-40B4-BE49-F238E27FC236}">
                <a16:creationId xmlns:a16="http://schemas.microsoft.com/office/drawing/2014/main" id="{82E2431F-D72D-1F41-A984-50F5A6767053}"/>
              </a:ext>
            </a:extLst>
          </p:cNvPr>
          <p:cNvSpPr txBox="1"/>
          <p:nvPr/>
        </p:nvSpPr>
        <p:spPr>
          <a:xfrm>
            <a:off x="3864078" y="2340077"/>
            <a:ext cx="4577661" cy="523220"/>
          </a:xfrm>
          <a:prstGeom prst="rect">
            <a:avLst/>
          </a:prstGeom>
          <a:noFill/>
        </p:spPr>
        <p:txBody>
          <a:bodyPr wrap="square" rtlCol="0">
            <a:spAutoFit/>
          </a:bodyPr>
          <a:lstStyle/>
          <a:p>
            <a:pPr algn="ctr"/>
            <a:r>
              <a:rPr lang="zh-CN" altLang="en-US" sz="2800" b="1" dirty="0">
                <a:latin typeface="Kaiti SC" panose="02010600040101010101" pitchFamily="2" charset="-122"/>
                <a:ea typeface="Kaiti SC" panose="02010600040101010101" pitchFamily="2" charset="-122"/>
              </a:rPr>
              <a:t>对命名实体识别的更多探索</a:t>
            </a:r>
            <a:endParaRPr lang="en-US" altLang="zh-CN" sz="2800" b="1"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8939448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accel="50000" decel="50000" fill="hold" grpId="0" nodeType="withEffect">
                                      <p:stCondLst>
                                        <p:cond delay="0"/>
                                      </p:stCondLst>
                                      <p:childTnLst>
                                        <p:animMotion origin="layout" path="M 1.11022E-16 4.44444E-6 L -0.01432 0.00138 " pathEditMode="relative" rAng="0" ptsTypes="AA">
                                          <p:cBhvr>
                                            <p:cTn id="9" dur="3000" fill="hold"/>
                                            <p:tgtEl>
                                              <p:spTgt spid="2"/>
                                            </p:tgtEl>
                                            <p:attrNameLst>
                                              <p:attrName>ppt_x</p:attrName>
                                              <p:attrName>ppt_y</p:attrName>
                                            </p:attrNameLst>
                                          </p:cBhvr>
                                          <p:rCtr x="-71600" y="690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14:presetBounceEnd="44000">
                                      <p:stCondLst>
                                        <p:cond delay="200"/>
                                      </p:stCondLst>
                                      <p:childTnLst>
                                        <p:set>
                                          <p:cBhvr>
                                            <p:cTn id="15" dur="1" fill="hold">
                                              <p:stCondLst>
                                                <p:cond delay="0"/>
                                              </p:stCondLst>
                                            </p:cTn>
                                            <p:tgtEl>
                                              <p:spTgt spid="30"/>
                                            </p:tgtEl>
                                            <p:attrNameLst>
                                              <p:attrName>style.visibility</p:attrName>
                                            </p:attrNameLst>
                                          </p:cBhvr>
                                          <p:to>
                                            <p:strVal val="visible"/>
                                          </p:to>
                                        </p:set>
                                        <p:anim calcmode="lin" valueType="num" p14:bounceEnd="44000">
                                          <p:cBhvr additive="base">
                                            <p:cTn id="16" dur="500" fill="hold"/>
                                            <p:tgtEl>
                                              <p:spTgt spid="30"/>
                                            </p:tgtEl>
                                            <p:attrNameLst>
                                              <p:attrName>ppt_x</p:attrName>
                                            </p:attrNameLst>
                                          </p:cBhvr>
                                          <p:tavLst>
                                            <p:tav tm="0">
                                              <p:val>
                                                <p:strVal val="0-#ppt_w/2"/>
                                              </p:val>
                                            </p:tav>
                                            <p:tav tm="100000">
                                              <p:val>
                                                <p:strVal val="#ppt_x"/>
                                              </p:val>
                                            </p:tav>
                                          </p:tavLst>
                                        </p:anim>
                                        <p:anim calcmode="lin" valueType="num" p14:bounceEnd="44000">
                                          <p:cBhvr additive="base">
                                            <p:cTn id="17" dur="500" fill="hold"/>
                                            <p:tgtEl>
                                              <p:spTgt spid="30"/>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50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250"/>
                                            <p:tgtEl>
                                              <p:spTgt spid="31"/>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250"/>
                                            <p:tgtEl>
                                              <p:spTgt spid="32"/>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250"/>
                                            <p:tgtEl>
                                              <p:spTgt spid="33"/>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arn(outVertical)">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0" grpId="0" animBg="1"/>
          <p:bldP spid="31" grpId="0" animBg="1"/>
          <p:bldP spid="32" grpId="0" animBg="1"/>
          <p:bldP spid="33" grpId="0" animBg="1"/>
          <p:bldP spid="11" grpId="0" animBg="1"/>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accel="50000" decel="50000" fill="hold" grpId="0" nodeType="withEffect">
                                      <p:stCondLst>
                                        <p:cond delay="0"/>
                                      </p:stCondLst>
                                      <p:childTnLst>
                                        <p:animMotion origin="layout" path="M 1.11022E-16 4.44444E-6 L -0.01432 0.00138 " pathEditMode="relative" rAng="0" ptsTypes="AA">
                                          <p:cBhvr>
                                            <p:cTn id="9" dur="3000" fill="hold"/>
                                            <p:tgtEl>
                                              <p:spTgt spid="2"/>
                                            </p:tgtEl>
                                            <p:attrNameLst>
                                              <p:attrName>ppt_x</p:attrName>
                                              <p:attrName>ppt_y</p:attrName>
                                            </p:attrNameLst>
                                          </p:cBhvr>
                                          <p:rCtr x="-71600" y="690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20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50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250"/>
                                            <p:tgtEl>
                                              <p:spTgt spid="31"/>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250"/>
                                            <p:tgtEl>
                                              <p:spTgt spid="32"/>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250"/>
                                            <p:tgtEl>
                                              <p:spTgt spid="33"/>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arn(outVertical)">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0" grpId="0" animBg="1"/>
          <p:bldP spid="31" grpId="0" animBg="1"/>
          <p:bldP spid="32" grpId="0" animBg="1"/>
          <p:bldP spid="33" grpId="0" animBg="1"/>
          <p:bldP spid="11" grpId="0" animBg="1"/>
          <p:bldP spid="17"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B1D619-4CC1-F54D-B29E-AC885AA4CAF8}"/>
              </a:ext>
            </a:extLst>
          </p:cNvPr>
          <p:cNvSpPr txBox="1"/>
          <p:nvPr/>
        </p:nvSpPr>
        <p:spPr>
          <a:xfrm>
            <a:off x="1391949" y="230877"/>
            <a:ext cx="6639978" cy="523220"/>
          </a:xfrm>
          <a:prstGeom prst="rect">
            <a:avLst/>
          </a:prstGeom>
          <a:noFill/>
        </p:spPr>
        <p:txBody>
          <a:bodyPr wrap="square" rtlCol="0">
            <a:spAutoFit/>
          </a:bodyPr>
          <a:lstStyle/>
          <a:p>
            <a:pPr algn="ctr"/>
            <a:r>
              <a:rPr lang="zh-CN" altLang="en-US" sz="2800" dirty="0"/>
              <a:t>更好的命名实体识别</a:t>
            </a:r>
            <a:endParaRPr lang="en-US" altLang="zh-CN" sz="2800" dirty="0"/>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3"/>
          <a:stretch>
            <a:fillRect/>
          </a:stretch>
        </p:blipFill>
        <p:spPr>
          <a:xfrm>
            <a:off x="8031927" y="221221"/>
            <a:ext cx="871928" cy="271266"/>
          </a:xfrm>
          <a:prstGeom prst="rect">
            <a:avLst/>
          </a:prstGeom>
        </p:spPr>
      </p:pic>
      <p:sp>
        <p:nvSpPr>
          <p:cNvPr id="8" name="矩形 7">
            <a:extLst>
              <a:ext uri="{FF2B5EF4-FFF2-40B4-BE49-F238E27FC236}">
                <a16:creationId xmlns:a16="http://schemas.microsoft.com/office/drawing/2014/main" id="{2842F9DE-52D5-9847-B8C0-150C5C1A10DC}"/>
              </a:ext>
            </a:extLst>
          </p:cNvPr>
          <p:cNvSpPr/>
          <p:nvPr/>
        </p:nvSpPr>
        <p:spPr>
          <a:xfrm>
            <a:off x="1127817" y="3140336"/>
            <a:ext cx="1701580" cy="580447"/>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chemeClr val="tx1"/>
                </a:solidFill>
              </a:rPr>
              <a:t>半监督</a:t>
            </a:r>
            <a:r>
              <a:rPr kumimoji="1" lang="en-US" altLang="zh-CN" dirty="0">
                <a:solidFill>
                  <a:schemeClr val="tx1"/>
                </a:solidFill>
              </a:rPr>
              <a:t>-</a:t>
            </a:r>
            <a:r>
              <a:rPr kumimoji="1" lang="zh-CN" altLang="en-US" dirty="0">
                <a:solidFill>
                  <a:schemeClr val="tx1"/>
                </a:solidFill>
              </a:rPr>
              <a:t>自训练</a:t>
            </a:r>
          </a:p>
        </p:txBody>
      </p:sp>
      <p:sp>
        <p:nvSpPr>
          <p:cNvPr id="9" name="矩形 8">
            <a:extLst>
              <a:ext uri="{FF2B5EF4-FFF2-40B4-BE49-F238E27FC236}">
                <a16:creationId xmlns:a16="http://schemas.microsoft.com/office/drawing/2014/main" id="{0BDC221A-E637-B74E-B9CA-DBDD731E268B}"/>
              </a:ext>
            </a:extLst>
          </p:cNvPr>
          <p:cNvSpPr/>
          <p:nvPr/>
        </p:nvSpPr>
        <p:spPr>
          <a:xfrm>
            <a:off x="1127817" y="1915720"/>
            <a:ext cx="1701580" cy="580447"/>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chemeClr val="tx1"/>
                </a:solidFill>
              </a:rPr>
              <a:t>领域预训练</a:t>
            </a:r>
          </a:p>
        </p:txBody>
      </p:sp>
      <p:sp>
        <p:nvSpPr>
          <p:cNvPr id="10" name="文本框 9">
            <a:extLst>
              <a:ext uri="{FF2B5EF4-FFF2-40B4-BE49-F238E27FC236}">
                <a16:creationId xmlns:a16="http://schemas.microsoft.com/office/drawing/2014/main" id="{2D8A21B6-D6AA-8D4F-BFC6-AE6B70A9C701}"/>
              </a:ext>
            </a:extLst>
          </p:cNvPr>
          <p:cNvSpPr txBox="1"/>
          <p:nvPr/>
        </p:nvSpPr>
        <p:spPr>
          <a:xfrm>
            <a:off x="858741" y="1050215"/>
            <a:ext cx="7366119" cy="307777"/>
          </a:xfrm>
          <a:prstGeom prst="rect">
            <a:avLst/>
          </a:prstGeom>
          <a:noFill/>
        </p:spPr>
        <p:txBody>
          <a:bodyPr wrap="none" rtlCol="0">
            <a:spAutoFit/>
          </a:bodyPr>
          <a:lstStyle/>
          <a:p>
            <a:r>
              <a:rPr lang="zh-CN" altLang="en-US" sz="1400" dirty="0"/>
              <a:t>很多情况下，带有一定噪声的大量样本会在少样本下进行先训练是一个非常不错的方案。</a:t>
            </a:r>
            <a:endParaRPr kumimoji="1" lang="zh-CN" altLang="en-US" sz="1400" dirty="0"/>
          </a:p>
        </p:txBody>
      </p:sp>
      <p:cxnSp>
        <p:nvCxnSpPr>
          <p:cNvPr id="12" name="直线箭头连接符 11">
            <a:extLst>
              <a:ext uri="{FF2B5EF4-FFF2-40B4-BE49-F238E27FC236}">
                <a16:creationId xmlns:a16="http://schemas.microsoft.com/office/drawing/2014/main" id="{165F9218-1BBE-1348-AD6F-D8C9B4392A93}"/>
              </a:ext>
            </a:extLst>
          </p:cNvPr>
          <p:cNvCxnSpPr>
            <a:stCxn id="9" idx="2"/>
            <a:endCxn id="8" idx="0"/>
          </p:cNvCxnSpPr>
          <p:nvPr/>
        </p:nvCxnSpPr>
        <p:spPr>
          <a:xfrm>
            <a:off x="1978607" y="2496167"/>
            <a:ext cx="0" cy="6441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文本框 12">
            <a:extLst>
              <a:ext uri="{FF2B5EF4-FFF2-40B4-BE49-F238E27FC236}">
                <a16:creationId xmlns:a16="http://schemas.microsoft.com/office/drawing/2014/main" id="{E9A1E8BA-6888-AB40-B1C8-52F342B56E2D}"/>
              </a:ext>
            </a:extLst>
          </p:cNvPr>
          <p:cNvSpPr txBox="1"/>
          <p:nvPr/>
        </p:nvSpPr>
        <p:spPr>
          <a:xfrm>
            <a:off x="3141545" y="2052054"/>
            <a:ext cx="5083315" cy="307777"/>
          </a:xfrm>
          <a:prstGeom prst="rect">
            <a:avLst/>
          </a:prstGeom>
          <a:noFill/>
        </p:spPr>
        <p:txBody>
          <a:bodyPr wrap="none" rtlCol="0">
            <a:spAutoFit/>
          </a:bodyPr>
          <a:lstStyle/>
          <a:p>
            <a:r>
              <a:rPr lang="zh-CN" altLang="en-US" sz="1400" dirty="0"/>
              <a:t>从我们自己的领域中拉取大量的数据，对</a:t>
            </a:r>
            <a:r>
              <a:rPr lang="en" altLang="zh-CN" sz="1400" dirty="0"/>
              <a:t>BERT </a:t>
            </a:r>
            <a:r>
              <a:rPr lang="zh-CN" altLang="en-US" sz="1400" dirty="0"/>
              <a:t>进行再次预训练</a:t>
            </a:r>
            <a:endParaRPr kumimoji="1" lang="zh-CN" altLang="en-US" sz="1400" dirty="0"/>
          </a:p>
        </p:txBody>
      </p:sp>
      <p:sp>
        <p:nvSpPr>
          <p:cNvPr id="14" name="文本框 13">
            <a:extLst>
              <a:ext uri="{FF2B5EF4-FFF2-40B4-BE49-F238E27FC236}">
                <a16:creationId xmlns:a16="http://schemas.microsoft.com/office/drawing/2014/main" id="{168EE604-7B51-8C4B-AEB2-7E4DC8F025D8}"/>
              </a:ext>
            </a:extLst>
          </p:cNvPr>
          <p:cNvSpPr txBox="1"/>
          <p:nvPr/>
        </p:nvSpPr>
        <p:spPr>
          <a:xfrm>
            <a:off x="3141545" y="2756496"/>
            <a:ext cx="4806124" cy="1348126"/>
          </a:xfrm>
          <a:prstGeom prst="rect">
            <a:avLst/>
          </a:prstGeom>
          <a:noFill/>
        </p:spPr>
        <p:txBody>
          <a:bodyPr wrap="none" rtlCol="0">
            <a:spAutoFit/>
          </a:bodyPr>
          <a:lstStyle/>
          <a:p>
            <a:pPr>
              <a:lnSpc>
                <a:spcPct val="150000"/>
              </a:lnSpc>
            </a:pPr>
            <a:r>
              <a:rPr lang="zh-CN" altLang="en-US" sz="1400" dirty="0"/>
              <a:t>步骤</a:t>
            </a:r>
            <a:r>
              <a:rPr lang="en-US" altLang="zh-CN" sz="1400" dirty="0"/>
              <a:t>1: </a:t>
            </a:r>
            <a:r>
              <a:rPr lang="zh-CN" altLang="en-US" sz="1400" dirty="0"/>
              <a:t>基于原始标注数据训练一个</a:t>
            </a:r>
            <a:r>
              <a:rPr lang="en" altLang="zh-CN" sz="1400" dirty="0"/>
              <a:t>NER</a:t>
            </a:r>
            <a:r>
              <a:rPr lang="zh-CN" altLang="en-US" sz="1400" dirty="0"/>
              <a:t>教师模型。</a:t>
            </a:r>
          </a:p>
          <a:p>
            <a:pPr>
              <a:lnSpc>
                <a:spcPct val="150000"/>
              </a:lnSpc>
            </a:pPr>
            <a:r>
              <a:rPr lang="zh-CN" altLang="en-US" sz="1400" dirty="0"/>
              <a:t>步骤</a:t>
            </a:r>
            <a:r>
              <a:rPr lang="en-US" altLang="zh-CN" sz="1400" dirty="0"/>
              <a:t>2: </a:t>
            </a:r>
            <a:r>
              <a:rPr lang="zh-CN" altLang="en-US" sz="1400" dirty="0"/>
              <a:t>通过</a:t>
            </a:r>
            <a:r>
              <a:rPr lang="en" altLang="zh-CN" sz="1400" dirty="0"/>
              <a:t>NER</a:t>
            </a:r>
            <a:r>
              <a:rPr lang="zh-CN" altLang="en-US" sz="1400" dirty="0"/>
              <a:t>教师模型对未标注数据预测</a:t>
            </a:r>
            <a:r>
              <a:rPr lang="en" altLang="zh-CN" sz="1400" dirty="0"/>
              <a:t>soft</a:t>
            </a:r>
            <a:r>
              <a:rPr lang="zh-CN" altLang="en-US" sz="1400" dirty="0"/>
              <a:t>标签。</a:t>
            </a:r>
          </a:p>
          <a:p>
            <a:pPr>
              <a:lnSpc>
                <a:spcPct val="150000"/>
              </a:lnSpc>
            </a:pPr>
            <a:r>
              <a:rPr lang="zh-CN" altLang="en-US" sz="1400" dirty="0"/>
              <a:t>步骤</a:t>
            </a:r>
            <a:r>
              <a:rPr lang="en-US" altLang="zh-CN" sz="1400" dirty="0"/>
              <a:t>3: </a:t>
            </a:r>
            <a:r>
              <a:rPr lang="zh-CN" altLang="en-US" sz="1400" dirty="0"/>
              <a:t>基于「原始标注</a:t>
            </a:r>
            <a:r>
              <a:rPr lang="en-US" altLang="zh-CN" sz="1400" dirty="0"/>
              <a:t>+</a:t>
            </a:r>
            <a:r>
              <a:rPr lang="en" altLang="zh-CN" sz="1400" dirty="0"/>
              <a:t>soft</a:t>
            </a:r>
            <a:r>
              <a:rPr lang="zh-CN" altLang="en-US" sz="1400" dirty="0"/>
              <a:t>标注」数据训练</a:t>
            </a:r>
            <a:r>
              <a:rPr lang="en" altLang="zh-CN" sz="1400" dirty="0"/>
              <a:t>NER</a:t>
            </a:r>
            <a:r>
              <a:rPr lang="zh-CN" altLang="en-US" sz="1400" dirty="0"/>
              <a:t>学生模型。</a:t>
            </a:r>
          </a:p>
          <a:p>
            <a:pPr>
              <a:lnSpc>
                <a:spcPct val="150000"/>
              </a:lnSpc>
            </a:pPr>
            <a:r>
              <a:rPr lang="zh-CN" altLang="en-US" sz="1400" dirty="0"/>
              <a:t>步骤</a:t>
            </a:r>
            <a:r>
              <a:rPr lang="en-US" altLang="zh-CN" sz="1400" dirty="0"/>
              <a:t>4: </a:t>
            </a:r>
            <a:r>
              <a:rPr lang="zh-CN" altLang="en-US" sz="1400" dirty="0"/>
              <a:t>重复步骤</a:t>
            </a:r>
            <a:r>
              <a:rPr lang="en-US" altLang="zh-CN" sz="1400" dirty="0"/>
              <a:t>1</a:t>
            </a:r>
            <a:r>
              <a:rPr lang="zh-CN" altLang="en-US" sz="1400" dirty="0"/>
              <a:t>～</a:t>
            </a:r>
            <a:r>
              <a:rPr lang="en-US" altLang="zh-CN" sz="1400" dirty="0"/>
              <a:t>3</a:t>
            </a:r>
            <a:r>
              <a:rPr lang="zh-CN" altLang="en-US" sz="1400" dirty="0"/>
              <a:t>多次。</a:t>
            </a:r>
          </a:p>
        </p:txBody>
      </p:sp>
    </p:spTree>
    <p:extLst>
      <p:ext uri="{BB962C8B-B14F-4D97-AF65-F5344CB8AC3E}">
        <p14:creationId xmlns:p14="http://schemas.microsoft.com/office/powerpoint/2010/main" val="240642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7232" y="2257620"/>
            <a:ext cx="4906786" cy="338554"/>
          </a:xfrm>
          <a:prstGeom prst="rect">
            <a:avLst/>
          </a:prstGeom>
          <a:noFill/>
        </p:spPr>
        <p:txBody>
          <a:bodyPr wrap="square" rtlCol="0">
            <a:spAutoFit/>
          </a:bodyPr>
          <a:lstStyle/>
          <a:p>
            <a:pPr algn="ctr"/>
            <a:r>
              <a:rPr kumimoji="1" lang="zh-CN" altLang="en-US" sz="1600" b="1" spc="300" dirty="0">
                <a:solidFill>
                  <a:schemeClr val="bg1"/>
                </a:solidFill>
                <a:latin typeface="微软雅黑"/>
                <a:ea typeface="微软雅黑"/>
                <a:cs typeface="微软雅黑"/>
              </a:rPr>
              <a:t>目录</a:t>
            </a:r>
          </a:p>
        </p:txBody>
      </p:sp>
      <p:sp>
        <p:nvSpPr>
          <p:cNvPr id="5" name="文本框 4"/>
          <p:cNvSpPr txBox="1"/>
          <p:nvPr/>
        </p:nvSpPr>
        <p:spPr>
          <a:xfrm>
            <a:off x="345169" y="2556274"/>
            <a:ext cx="3299002" cy="307777"/>
          </a:xfrm>
          <a:prstGeom prst="rect">
            <a:avLst/>
          </a:prstGeom>
          <a:noFill/>
        </p:spPr>
        <p:txBody>
          <a:bodyPr wrap="square" rtlCol="0">
            <a:spAutoFit/>
          </a:bodyPr>
          <a:lstStyle/>
          <a:p>
            <a:pPr algn="ctr"/>
            <a:r>
              <a:rPr kumimoji="1" lang="en-US" altLang="zh-CN" sz="1400" dirty="0">
                <a:solidFill>
                  <a:schemeClr val="bg1"/>
                </a:solidFill>
                <a:latin typeface="微软雅黑"/>
                <a:ea typeface="微软雅黑"/>
                <a:cs typeface="微软雅黑"/>
              </a:rPr>
              <a:t>CONTENT</a:t>
            </a:r>
            <a:endParaRPr kumimoji="1" lang="zh-CN" altLang="en-US" sz="1400" dirty="0">
              <a:solidFill>
                <a:schemeClr val="bg1"/>
              </a:solidFill>
              <a:latin typeface="微软雅黑"/>
              <a:ea typeface="微软雅黑"/>
              <a:cs typeface="微软雅黑"/>
            </a:endParaRPr>
          </a:p>
        </p:txBody>
      </p:sp>
      <p:sp>
        <p:nvSpPr>
          <p:cNvPr id="6" name="文本框 5"/>
          <p:cNvSpPr txBox="1"/>
          <p:nvPr/>
        </p:nvSpPr>
        <p:spPr>
          <a:xfrm>
            <a:off x="2604082" y="1115170"/>
            <a:ext cx="2545996" cy="338554"/>
          </a:xfrm>
          <a:prstGeom prst="rect">
            <a:avLst/>
          </a:prstGeom>
          <a:noFill/>
        </p:spPr>
        <p:txBody>
          <a:bodyPr wrap="square" rtlCol="0">
            <a:spAutoFit/>
          </a:bodyPr>
          <a:lstStyle/>
          <a:p>
            <a:pPr algn="ctr"/>
            <a:r>
              <a:rPr kumimoji="1" lang="en-US" altLang="zh-CN" sz="1600" dirty="0">
                <a:solidFill>
                  <a:srgbClr val="404040"/>
                </a:solidFill>
                <a:latin typeface="微软雅黑"/>
                <a:ea typeface="微软雅黑"/>
                <a:cs typeface="微软雅黑"/>
              </a:rPr>
              <a:t>Part</a:t>
            </a:r>
            <a:r>
              <a:rPr kumimoji="1" lang="zh-CN" altLang="en-US" sz="1600" dirty="0">
                <a:solidFill>
                  <a:srgbClr val="404040"/>
                </a:solidFill>
                <a:latin typeface="微软雅黑"/>
                <a:ea typeface="微软雅黑"/>
                <a:cs typeface="微软雅黑"/>
              </a:rPr>
              <a:t> </a:t>
            </a:r>
            <a:r>
              <a:rPr kumimoji="1" lang="en-US" altLang="zh-CN" sz="1600" dirty="0">
                <a:solidFill>
                  <a:srgbClr val="404040"/>
                </a:solidFill>
                <a:latin typeface="微软雅黑"/>
                <a:ea typeface="微软雅黑"/>
                <a:cs typeface="微软雅黑"/>
              </a:rPr>
              <a:t>01</a:t>
            </a:r>
            <a:endParaRPr kumimoji="1" lang="zh-CN" altLang="en-US" sz="1600" dirty="0">
              <a:solidFill>
                <a:srgbClr val="404040"/>
              </a:solidFill>
              <a:latin typeface="微软雅黑"/>
              <a:ea typeface="微软雅黑"/>
              <a:cs typeface="微软雅黑"/>
            </a:endParaRPr>
          </a:p>
        </p:txBody>
      </p:sp>
      <p:sp>
        <p:nvSpPr>
          <p:cNvPr id="8" name="文本框 7"/>
          <p:cNvSpPr txBox="1"/>
          <p:nvPr/>
        </p:nvSpPr>
        <p:spPr>
          <a:xfrm>
            <a:off x="2887662" y="2032155"/>
            <a:ext cx="2545996" cy="338554"/>
          </a:xfrm>
          <a:prstGeom prst="rect">
            <a:avLst/>
          </a:prstGeom>
          <a:noFill/>
        </p:spPr>
        <p:txBody>
          <a:bodyPr wrap="square" rtlCol="0">
            <a:spAutoFit/>
          </a:bodyPr>
          <a:lstStyle/>
          <a:p>
            <a:pPr algn="ctr"/>
            <a:r>
              <a:rPr kumimoji="1" lang="en-US" altLang="zh-CN" sz="1600" dirty="0">
                <a:solidFill>
                  <a:srgbClr val="404040"/>
                </a:solidFill>
                <a:latin typeface="微软雅黑"/>
                <a:ea typeface="微软雅黑"/>
                <a:cs typeface="微软雅黑"/>
              </a:rPr>
              <a:t>Part</a:t>
            </a:r>
            <a:r>
              <a:rPr kumimoji="1" lang="zh-CN" altLang="en-US" sz="1600" dirty="0">
                <a:solidFill>
                  <a:srgbClr val="404040"/>
                </a:solidFill>
                <a:latin typeface="微软雅黑"/>
                <a:ea typeface="微软雅黑"/>
                <a:cs typeface="微软雅黑"/>
              </a:rPr>
              <a:t> </a:t>
            </a:r>
            <a:r>
              <a:rPr kumimoji="1" lang="en-US" altLang="zh-CN" sz="1600" dirty="0">
                <a:solidFill>
                  <a:srgbClr val="404040"/>
                </a:solidFill>
                <a:latin typeface="微软雅黑"/>
                <a:ea typeface="微软雅黑"/>
                <a:cs typeface="微软雅黑"/>
              </a:rPr>
              <a:t>02</a:t>
            </a:r>
            <a:endParaRPr kumimoji="1" lang="zh-CN" altLang="en-US" sz="1600" dirty="0">
              <a:solidFill>
                <a:srgbClr val="404040"/>
              </a:solidFill>
              <a:latin typeface="微软雅黑"/>
              <a:ea typeface="微软雅黑"/>
              <a:cs typeface="微软雅黑"/>
            </a:endParaRPr>
          </a:p>
        </p:txBody>
      </p:sp>
      <p:sp>
        <p:nvSpPr>
          <p:cNvPr id="9" name="文本框 8"/>
          <p:cNvSpPr txBox="1"/>
          <p:nvPr/>
        </p:nvSpPr>
        <p:spPr>
          <a:xfrm>
            <a:off x="2887662" y="2932148"/>
            <a:ext cx="2545996" cy="338554"/>
          </a:xfrm>
          <a:prstGeom prst="rect">
            <a:avLst/>
          </a:prstGeom>
          <a:noFill/>
        </p:spPr>
        <p:txBody>
          <a:bodyPr wrap="square" rtlCol="0">
            <a:spAutoFit/>
          </a:bodyPr>
          <a:lstStyle/>
          <a:p>
            <a:pPr algn="ctr"/>
            <a:r>
              <a:rPr kumimoji="1" lang="en-US" altLang="zh-CN" sz="1600" dirty="0">
                <a:solidFill>
                  <a:srgbClr val="404040"/>
                </a:solidFill>
                <a:latin typeface="微软雅黑"/>
                <a:ea typeface="微软雅黑"/>
                <a:cs typeface="微软雅黑"/>
              </a:rPr>
              <a:t>Part</a:t>
            </a:r>
            <a:r>
              <a:rPr kumimoji="1" lang="zh-CN" altLang="en-US" sz="1600" dirty="0">
                <a:solidFill>
                  <a:srgbClr val="404040"/>
                </a:solidFill>
                <a:latin typeface="微软雅黑"/>
                <a:ea typeface="微软雅黑"/>
                <a:cs typeface="微软雅黑"/>
              </a:rPr>
              <a:t> </a:t>
            </a:r>
            <a:r>
              <a:rPr kumimoji="1" lang="en-US" altLang="zh-CN" sz="1600" dirty="0">
                <a:solidFill>
                  <a:srgbClr val="404040"/>
                </a:solidFill>
                <a:latin typeface="微软雅黑"/>
                <a:ea typeface="微软雅黑"/>
                <a:cs typeface="微软雅黑"/>
              </a:rPr>
              <a:t>03</a:t>
            </a:r>
            <a:endParaRPr kumimoji="1" lang="zh-CN" altLang="en-US" sz="1600" dirty="0">
              <a:solidFill>
                <a:srgbClr val="404040"/>
              </a:solidFill>
              <a:latin typeface="微软雅黑"/>
              <a:ea typeface="微软雅黑"/>
              <a:cs typeface="微软雅黑"/>
            </a:endParaRPr>
          </a:p>
        </p:txBody>
      </p:sp>
      <p:sp>
        <p:nvSpPr>
          <p:cNvPr id="11" name="文本框 10"/>
          <p:cNvSpPr txBox="1"/>
          <p:nvPr/>
        </p:nvSpPr>
        <p:spPr>
          <a:xfrm>
            <a:off x="5150078" y="1090508"/>
            <a:ext cx="4906786" cy="337185"/>
          </a:xfrm>
          <a:prstGeom prst="rect">
            <a:avLst/>
          </a:prstGeom>
          <a:noFill/>
        </p:spPr>
        <p:txBody>
          <a:bodyPr wrap="square" rtlCol="0">
            <a:spAutoFit/>
          </a:bodyPr>
          <a:lstStyle/>
          <a:p>
            <a:r>
              <a:rPr kumimoji="1" lang="zh-CN" altLang="en-US" sz="1600" spc="300" dirty="0">
                <a:solidFill>
                  <a:srgbClr val="404040"/>
                </a:solidFill>
                <a:latin typeface="微软雅黑"/>
                <a:ea typeface="微软雅黑"/>
                <a:cs typeface="微软雅黑"/>
              </a:rPr>
              <a:t>信息抽取简介</a:t>
            </a:r>
          </a:p>
        </p:txBody>
      </p:sp>
      <p:sp>
        <p:nvSpPr>
          <p:cNvPr id="15" name="文本框 14"/>
          <p:cNvSpPr txBox="1"/>
          <p:nvPr/>
        </p:nvSpPr>
        <p:spPr>
          <a:xfrm>
            <a:off x="2774563" y="3878963"/>
            <a:ext cx="2545996" cy="338554"/>
          </a:xfrm>
          <a:prstGeom prst="rect">
            <a:avLst/>
          </a:prstGeom>
          <a:noFill/>
        </p:spPr>
        <p:txBody>
          <a:bodyPr wrap="square" rtlCol="0">
            <a:spAutoFit/>
          </a:bodyPr>
          <a:lstStyle/>
          <a:p>
            <a:pPr algn="ctr"/>
            <a:r>
              <a:rPr kumimoji="1" lang="en-US" altLang="zh-CN" sz="1600" dirty="0">
                <a:solidFill>
                  <a:srgbClr val="404040"/>
                </a:solidFill>
                <a:latin typeface="微软雅黑"/>
                <a:ea typeface="微软雅黑"/>
                <a:cs typeface="微软雅黑"/>
              </a:rPr>
              <a:t>Part</a:t>
            </a:r>
            <a:r>
              <a:rPr kumimoji="1" lang="zh-CN" altLang="en-US" sz="1600" dirty="0">
                <a:solidFill>
                  <a:srgbClr val="404040"/>
                </a:solidFill>
                <a:latin typeface="微软雅黑"/>
                <a:ea typeface="微软雅黑"/>
                <a:cs typeface="微软雅黑"/>
              </a:rPr>
              <a:t> </a:t>
            </a:r>
            <a:r>
              <a:rPr kumimoji="1" lang="en-US" altLang="zh-CN" sz="1600" dirty="0">
                <a:solidFill>
                  <a:srgbClr val="404040"/>
                </a:solidFill>
                <a:latin typeface="微软雅黑"/>
                <a:ea typeface="微软雅黑"/>
                <a:cs typeface="微软雅黑"/>
              </a:rPr>
              <a:t>04</a:t>
            </a:r>
            <a:endParaRPr kumimoji="1" lang="zh-CN" altLang="en-US" sz="1600" dirty="0">
              <a:solidFill>
                <a:srgbClr val="404040"/>
              </a:solidFill>
              <a:latin typeface="微软雅黑"/>
              <a:ea typeface="微软雅黑"/>
              <a:cs typeface="微软雅黑"/>
            </a:endParaRPr>
          </a:p>
        </p:txBody>
      </p:sp>
      <p:sp>
        <p:nvSpPr>
          <p:cNvPr id="16" name="文本框 15"/>
          <p:cNvSpPr txBox="1"/>
          <p:nvPr/>
        </p:nvSpPr>
        <p:spPr>
          <a:xfrm>
            <a:off x="5433658" y="1995686"/>
            <a:ext cx="4906786" cy="337185"/>
          </a:xfrm>
          <a:prstGeom prst="rect">
            <a:avLst/>
          </a:prstGeom>
          <a:noFill/>
        </p:spPr>
        <p:txBody>
          <a:bodyPr wrap="square" rtlCol="0">
            <a:spAutoFit/>
          </a:bodyPr>
          <a:lstStyle/>
          <a:p>
            <a:r>
              <a:rPr kumimoji="1" lang="zh-CN" altLang="en-US" sz="1600" spc="300" dirty="0">
                <a:solidFill>
                  <a:srgbClr val="404040"/>
                </a:solidFill>
                <a:latin typeface="微软雅黑"/>
                <a:ea typeface="微软雅黑"/>
                <a:cs typeface="微软雅黑"/>
              </a:rPr>
              <a:t>命名实体识别基础</a:t>
            </a:r>
          </a:p>
        </p:txBody>
      </p:sp>
      <p:sp>
        <p:nvSpPr>
          <p:cNvPr id="17" name="文本框 16"/>
          <p:cNvSpPr txBox="1"/>
          <p:nvPr/>
        </p:nvSpPr>
        <p:spPr>
          <a:xfrm>
            <a:off x="5433658" y="2931790"/>
            <a:ext cx="4906786" cy="337185"/>
          </a:xfrm>
          <a:prstGeom prst="rect">
            <a:avLst/>
          </a:prstGeom>
          <a:noFill/>
        </p:spPr>
        <p:txBody>
          <a:bodyPr wrap="square" rtlCol="0">
            <a:spAutoFit/>
          </a:bodyPr>
          <a:lstStyle/>
          <a:p>
            <a:r>
              <a:rPr kumimoji="1" lang="zh-CN" altLang="en-US" sz="1600" spc="300" dirty="0">
                <a:solidFill>
                  <a:srgbClr val="404040"/>
                </a:solidFill>
                <a:latin typeface="微软雅黑"/>
                <a:ea typeface="微软雅黑"/>
                <a:cs typeface="微软雅黑"/>
              </a:rPr>
              <a:t>基础深度学习模型</a:t>
            </a:r>
          </a:p>
        </p:txBody>
      </p:sp>
      <p:sp>
        <p:nvSpPr>
          <p:cNvPr id="18" name="文本框 17"/>
          <p:cNvSpPr txBox="1"/>
          <p:nvPr/>
        </p:nvSpPr>
        <p:spPr>
          <a:xfrm>
            <a:off x="5150078" y="3867894"/>
            <a:ext cx="4906786" cy="337185"/>
          </a:xfrm>
          <a:prstGeom prst="rect">
            <a:avLst/>
          </a:prstGeom>
          <a:noFill/>
        </p:spPr>
        <p:txBody>
          <a:bodyPr wrap="square" rtlCol="0">
            <a:spAutoFit/>
          </a:bodyPr>
          <a:lstStyle/>
          <a:p>
            <a:r>
              <a:rPr kumimoji="1" lang="zh-CN" altLang="en-US" sz="1600" spc="300" dirty="0">
                <a:solidFill>
                  <a:srgbClr val="404040"/>
                </a:solidFill>
                <a:latin typeface="微软雅黑"/>
                <a:ea typeface="微软雅黑"/>
                <a:cs typeface="微软雅黑"/>
              </a:rPr>
              <a:t>对命名实体识别的更多探索</a:t>
            </a:r>
          </a:p>
        </p:txBody>
      </p:sp>
      <p:sp>
        <p:nvSpPr>
          <p:cNvPr id="3" name="矩形 2"/>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4" name="图片 13"/>
          <p:cNvPicPr>
            <a:picLocks noChangeAspect="1"/>
          </p:cNvPicPr>
          <p:nvPr/>
        </p:nvPicPr>
        <p:blipFill>
          <a:blip r:embed="rId3"/>
          <a:stretch>
            <a:fillRect/>
          </a:stretch>
        </p:blipFill>
        <p:spPr>
          <a:xfrm>
            <a:off x="8031927" y="166572"/>
            <a:ext cx="871928" cy="2712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B1D619-4CC1-F54D-B29E-AC885AA4CAF8}"/>
              </a:ext>
            </a:extLst>
          </p:cNvPr>
          <p:cNvSpPr txBox="1"/>
          <p:nvPr/>
        </p:nvSpPr>
        <p:spPr>
          <a:xfrm>
            <a:off x="1391949" y="230877"/>
            <a:ext cx="6639978" cy="523220"/>
          </a:xfrm>
          <a:prstGeom prst="rect">
            <a:avLst/>
          </a:prstGeom>
          <a:noFill/>
        </p:spPr>
        <p:txBody>
          <a:bodyPr wrap="square" rtlCol="0">
            <a:spAutoFit/>
          </a:bodyPr>
          <a:lstStyle/>
          <a:p>
            <a:pPr algn="ctr"/>
            <a:r>
              <a:rPr lang="zh-CN" altLang="en-US" sz="2800" dirty="0"/>
              <a:t>对预训练的探索</a:t>
            </a:r>
            <a:endParaRPr lang="en-US" altLang="zh-CN" sz="2800" dirty="0"/>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3"/>
          <a:stretch>
            <a:fillRect/>
          </a:stretch>
        </p:blipFill>
        <p:spPr>
          <a:xfrm>
            <a:off x="8031927" y="221221"/>
            <a:ext cx="871928" cy="271266"/>
          </a:xfrm>
          <a:prstGeom prst="rect">
            <a:avLst/>
          </a:prstGeom>
        </p:spPr>
      </p:pic>
      <p:pic>
        <p:nvPicPr>
          <p:cNvPr id="11" name="图片 10">
            <a:extLst>
              <a:ext uri="{FF2B5EF4-FFF2-40B4-BE49-F238E27FC236}">
                <a16:creationId xmlns:a16="http://schemas.microsoft.com/office/drawing/2014/main" id="{95607516-370A-144F-8FB4-6EC643BF603E}"/>
              </a:ext>
            </a:extLst>
          </p:cNvPr>
          <p:cNvPicPr>
            <a:picLocks noChangeAspect="1"/>
          </p:cNvPicPr>
          <p:nvPr/>
        </p:nvPicPr>
        <p:blipFill>
          <a:blip r:embed="rId4"/>
          <a:stretch>
            <a:fillRect/>
          </a:stretch>
        </p:blipFill>
        <p:spPr>
          <a:xfrm>
            <a:off x="1213110" y="1651032"/>
            <a:ext cx="7019286" cy="2300766"/>
          </a:xfrm>
          <a:prstGeom prst="rect">
            <a:avLst/>
          </a:prstGeom>
        </p:spPr>
      </p:pic>
    </p:spTree>
    <p:extLst>
      <p:ext uri="{BB962C8B-B14F-4D97-AF65-F5344CB8AC3E}">
        <p14:creationId xmlns:p14="http://schemas.microsoft.com/office/powerpoint/2010/main" val="199104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B1D619-4CC1-F54D-B29E-AC885AA4CAF8}"/>
              </a:ext>
            </a:extLst>
          </p:cNvPr>
          <p:cNvSpPr txBox="1"/>
          <p:nvPr/>
        </p:nvSpPr>
        <p:spPr>
          <a:xfrm>
            <a:off x="1391949" y="230877"/>
            <a:ext cx="6639978" cy="523220"/>
          </a:xfrm>
          <a:prstGeom prst="rect">
            <a:avLst/>
          </a:prstGeom>
          <a:noFill/>
        </p:spPr>
        <p:txBody>
          <a:bodyPr wrap="square" rtlCol="0">
            <a:spAutoFit/>
          </a:bodyPr>
          <a:lstStyle/>
          <a:p>
            <a:pPr algn="ctr"/>
            <a:r>
              <a:rPr lang="zh-CN" altLang="en-US" sz="2800" dirty="0"/>
              <a:t>对于中英文混合样本的探索</a:t>
            </a:r>
            <a:endParaRPr lang="en-US" altLang="zh-CN" sz="2800" dirty="0"/>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3"/>
          <a:stretch>
            <a:fillRect/>
          </a:stretch>
        </p:blipFill>
        <p:spPr>
          <a:xfrm>
            <a:off x="8031927" y="221221"/>
            <a:ext cx="871928" cy="271266"/>
          </a:xfrm>
          <a:prstGeom prst="rect">
            <a:avLst/>
          </a:prstGeom>
        </p:spPr>
      </p:pic>
      <p:sp>
        <p:nvSpPr>
          <p:cNvPr id="35" name="矩形 34">
            <a:extLst>
              <a:ext uri="{FF2B5EF4-FFF2-40B4-BE49-F238E27FC236}">
                <a16:creationId xmlns:a16="http://schemas.microsoft.com/office/drawing/2014/main" id="{F56F7D0E-337F-F44D-A4FD-FC1D37D5C136}"/>
              </a:ext>
            </a:extLst>
          </p:cNvPr>
          <p:cNvSpPr/>
          <p:nvPr/>
        </p:nvSpPr>
        <p:spPr>
          <a:xfrm>
            <a:off x="349857" y="3318827"/>
            <a:ext cx="3506525" cy="481869"/>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kumimoji="1" lang="zh-CN" altLang="en-US" sz="1200" dirty="0">
                <a:solidFill>
                  <a:schemeClr val="tx1"/>
                </a:solidFill>
              </a:rPr>
              <a:t>苹果</a:t>
            </a:r>
            <a:r>
              <a:rPr kumimoji="1" lang="en" altLang="zh-CN" sz="1200" dirty="0">
                <a:solidFill>
                  <a:schemeClr val="tx1"/>
                </a:solidFill>
              </a:rPr>
              <a:t>se </a:t>
            </a:r>
            <a:r>
              <a:rPr kumimoji="1" lang="zh-CN" altLang="en-US" sz="1200" dirty="0">
                <a:solidFill>
                  <a:schemeClr val="tx1"/>
                </a:solidFill>
              </a:rPr>
              <a:t>苹果</a:t>
            </a:r>
            <a:r>
              <a:rPr kumimoji="1" lang="en-US" altLang="zh-CN" sz="1200" dirty="0">
                <a:solidFill>
                  <a:schemeClr val="tx1"/>
                </a:solidFill>
              </a:rPr>
              <a:t>6</a:t>
            </a:r>
            <a:r>
              <a:rPr kumimoji="1" lang="zh-CN" altLang="en-US" sz="1200" dirty="0">
                <a:solidFill>
                  <a:schemeClr val="tx1"/>
                </a:solidFill>
              </a:rPr>
              <a:t>卡贴有锁 苹果</a:t>
            </a:r>
            <a:r>
              <a:rPr kumimoji="1" lang="en-US" altLang="zh-CN" sz="1200" dirty="0">
                <a:solidFill>
                  <a:schemeClr val="tx1"/>
                </a:solidFill>
              </a:rPr>
              <a:t>6</a:t>
            </a:r>
            <a:r>
              <a:rPr kumimoji="1" lang="en" altLang="zh-CN" sz="1200" dirty="0" err="1">
                <a:solidFill>
                  <a:schemeClr val="tx1"/>
                </a:solidFill>
              </a:rPr>
              <a:t>sp</a:t>
            </a:r>
            <a:r>
              <a:rPr kumimoji="1" lang="en" altLang="zh-CN" sz="1200" dirty="0">
                <a:solidFill>
                  <a:schemeClr val="tx1"/>
                </a:solidFill>
              </a:rPr>
              <a:t> </a:t>
            </a:r>
            <a:r>
              <a:rPr kumimoji="1" lang="zh-CN" altLang="en-US" sz="1200" dirty="0">
                <a:solidFill>
                  <a:schemeClr val="tx1"/>
                </a:solidFill>
              </a:rPr>
              <a:t>三星</a:t>
            </a:r>
            <a:r>
              <a:rPr kumimoji="1" lang="en" altLang="zh-CN" sz="1200" dirty="0">
                <a:solidFill>
                  <a:schemeClr val="tx1"/>
                </a:solidFill>
              </a:rPr>
              <a:t>s8+ </a:t>
            </a:r>
            <a:r>
              <a:rPr kumimoji="1" lang="zh-CN" altLang="en-US" sz="1200" dirty="0">
                <a:solidFill>
                  <a:schemeClr val="tx1"/>
                </a:solidFill>
              </a:rPr>
              <a:t>捡垃圾</a:t>
            </a:r>
          </a:p>
        </p:txBody>
      </p:sp>
      <p:sp>
        <p:nvSpPr>
          <p:cNvPr id="36" name="矩形 35">
            <a:extLst>
              <a:ext uri="{FF2B5EF4-FFF2-40B4-BE49-F238E27FC236}">
                <a16:creationId xmlns:a16="http://schemas.microsoft.com/office/drawing/2014/main" id="{0DE53AEF-5152-584B-8888-9DEE41A944B0}"/>
              </a:ext>
            </a:extLst>
          </p:cNvPr>
          <p:cNvSpPr/>
          <p:nvPr/>
        </p:nvSpPr>
        <p:spPr>
          <a:xfrm>
            <a:off x="4667416" y="3318827"/>
            <a:ext cx="3880234" cy="481869"/>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kumimoji="1" lang="en-US" altLang="zh-CN" sz="1200" dirty="0">
                <a:solidFill>
                  <a:schemeClr val="tx1"/>
                </a:solidFill>
              </a:rPr>
              <a:t>['</a:t>
            </a:r>
            <a:r>
              <a:rPr kumimoji="1" lang="zh-CN" altLang="en-US" sz="1200" dirty="0">
                <a:solidFill>
                  <a:schemeClr val="tx1"/>
                </a:solidFill>
              </a:rPr>
              <a:t>苹</a:t>
            </a:r>
            <a:r>
              <a:rPr kumimoji="1" lang="en-US" altLang="zh-CN" sz="1200" dirty="0">
                <a:solidFill>
                  <a:schemeClr val="tx1"/>
                </a:solidFill>
              </a:rPr>
              <a:t>', '</a:t>
            </a:r>
            <a:r>
              <a:rPr kumimoji="1" lang="zh-CN" altLang="en-US" sz="1200" dirty="0">
                <a:solidFill>
                  <a:schemeClr val="tx1"/>
                </a:solidFill>
              </a:rPr>
              <a:t>果</a:t>
            </a:r>
            <a:r>
              <a:rPr kumimoji="1" lang="en-US" altLang="zh-CN" sz="1200" dirty="0">
                <a:solidFill>
                  <a:schemeClr val="tx1"/>
                </a:solidFill>
              </a:rPr>
              <a:t>', 'se', '</a:t>
            </a:r>
            <a:r>
              <a:rPr kumimoji="1" lang="zh-CN" altLang="en-US" sz="1200" dirty="0">
                <a:solidFill>
                  <a:schemeClr val="tx1"/>
                </a:solidFill>
              </a:rPr>
              <a:t>苹</a:t>
            </a:r>
            <a:r>
              <a:rPr kumimoji="1" lang="en-US" altLang="zh-CN" sz="1200" dirty="0">
                <a:solidFill>
                  <a:schemeClr val="tx1"/>
                </a:solidFill>
              </a:rPr>
              <a:t>', '</a:t>
            </a:r>
            <a:r>
              <a:rPr kumimoji="1" lang="zh-CN" altLang="en-US" sz="1200" dirty="0">
                <a:solidFill>
                  <a:schemeClr val="tx1"/>
                </a:solidFill>
              </a:rPr>
              <a:t>果</a:t>
            </a:r>
            <a:r>
              <a:rPr kumimoji="1" lang="en-US" altLang="zh-CN" sz="1200" dirty="0">
                <a:solidFill>
                  <a:schemeClr val="tx1"/>
                </a:solidFill>
              </a:rPr>
              <a:t>', '6', '</a:t>
            </a:r>
            <a:r>
              <a:rPr kumimoji="1" lang="zh-CN" altLang="en-US" sz="1200" dirty="0">
                <a:solidFill>
                  <a:schemeClr val="tx1"/>
                </a:solidFill>
              </a:rPr>
              <a:t>卡</a:t>
            </a:r>
            <a:r>
              <a:rPr kumimoji="1" lang="en-US" altLang="zh-CN" sz="1200" dirty="0">
                <a:solidFill>
                  <a:schemeClr val="tx1"/>
                </a:solidFill>
              </a:rPr>
              <a:t>', '</a:t>
            </a:r>
            <a:r>
              <a:rPr kumimoji="1" lang="zh-CN" altLang="en-US" sz="1200" dirty="0">
                <a:solidFill>
                  <a:schemeClr val="tx1"/>
                </a:solidFill>
              </a:rPr>
              <a:t>贴</a:t>
            </a:r>
            <a:r>
              <a:rPr kumimoji="1" lang="en-US" altLang="zh-CN" sz="1200" dirty="0">
                <a:solidFill>
                  <a:schemeClr val="tx1"/>
                </a:solidFill>
              </a:rPr>
              <a:t>', '</a:t>
            </a:r>
            <a:r>
              <a:rPr kumimoji="1" lang="zh-CN" altLang="en-US" sz="1200" dirty="0">
                <a:solidFill>
                  <a:schemeClr val="tx1"/>
                </a:solidFill>
              </a:rPr>
              <a:t>有</a:t>
            </a:r>
            <a:r>
              <a:rPr kumimoji="1" lang="en-US" altLang="zh-CN" sz="1200" dirty="0">
                <a:solidFill>
                  <a:schemeClr val="tx1"/>
                </a:solidFill>
              </a:rPr>
              <a:t>', '</a:t>
            </a:r>
            <a:r>
              <a:rPr kumimoji="1" lang="zh-CN" altLang="en-US" sz="1200" dirty="0">
                <a:solidFill>
                  <a:schemeClr val="tx1"/>
                </a:solidFill>
              </a:rPr>
              <a:t>锁</a:t>
            </a:r>
            <a:r>
              <a:rPr kumimoji="1" lang="en-US" altLang="zh-CN" sz="1200" dirty="0">
                <a:solidFill>
                  <a:schemeClr val="tx1"/>
                </a:solidFill>
              </a:rPr>
              <a:t>', '</a:t>
            </a:r>
            <a:r>
              <a:rPr kumimoji="1" lang="zh-CN" altLang="en-US" sz="1200" dirty="0">
                <a:solidFill>
                  <a:schemeClr val="tx1"/>
                </a:solidFill>
              </a:rPr>
              <a:t>苹</a:t>
            </a:r>
            <a:r>
              <a:rPr kumimoji="1" lang="en-US" altLang="zh-CN" sz="1200" dirty="0">
                <a:solidFill>
                  <a:schemeClr val="tx1"/>
                </a:solidFill>
              </a:rPr>
              <a:t>', '</a:t>
            </a:r>
            <a:r>
              <a:rPr kumimoji="1" lang="zh-CN" altLang="en-US" sz="1200" dirty="0">
                <a:solidFill>
                  <a:schemeClr val="tx1"/>
                </a:solidFill>
              </a:rPr>
              <a:t>果</a:t>
            </a:r>
            <a:r>
              <a:rPr kumimoji="1" lang="en-US" altLang="zh-CN" sz="1200" dirty="0">
                <a:solidFill>
                  <a:schemeClr val="tx1"/>
                </a:solidFill>
              </a:rPr>
              <a:t>', '6s', '##p', '</a:t>
            </a:r>
            <a:r>
              <a:rPr kumimoji="1" lang="zh-CN" altLang="en-US" sz="1200" dirty="0">
                <a:solidFill>
                  <a:schemeClr val="tx1"/>
                </a:solidFill>
              </a:rPr>
              <a:t>三</a:t>
            </a:r>
            <a:r>
              <a:rPr kumimoji="1" lang="en-US" altLang="zh-CN" sz="1200" dirty="0">
                <a:solidFill>
                  <a:schemeClr val="tx1"/>
                </a:solidFill>
              </a:rPr>
              <a:t>', '</a:t>
            </a:r>
            <a:r>
              <a:rPr kumimoji="1" lang="zh-CN" altLang="en-US" sz="1200" dirty="0">
                <a:solidFill>
                  <a:schemeClr val="tx1"/>
                </a:solidFill>
              </a:rPr>
              <a:t>星</a:t>
            </a:r>
            <a:r>
              <a:rPr kumimoji="1" lang="en-US" altLang="zh-CN" sz="1200" dirty="0">
                <a:solidFill>
                  <a:schemeClr val="tx1"/>
                </a:solidFill>
              </a:rPr>
              <a:t>', 's8', '+', '</a:t>
            </a:r>
            <a:r>
              <a:rPr kumimoji="1" lang="zh-CN" altLang="en-US" sz="1200" dirty="0">
                <a:solidFill>
                  <a:schemeClr val="tx1"/>
                </a:solidFill>
              </a:rPr>
              <a:t>捡</a:t>
            </a:r>
            <a:r>
              <a:rPr kumimoji="1" lang="en-US" altLang="zh-CN" sz="1200" dirty="0">
                <a:solidFill>
                  <a:schemeClr val="tx1"/>
                </a:solidFill>
              </a:rPr>
              <a:t>', '</a:t>
            </a:r>
            <a:r>
              <a:rPr kumimoji="1" lang="zh-CN" altLang="en-US" sz="1200" dirty="0">
                <a:solidFill>
                  <a:schemeClr val="tx1"/>
                </a:solidFill>
              </a:rPr>
              <a:t>垃</a:t>
            </a:r>
            <a:r>
              <a:rPr kumimoji="1" lang="en-US" altLang="zh-CN" sz="1200" dirty="0">
                <a:solidFill>
                  <a:schemeClr val="tx1"/>
                </a:solidFill>
              </a:rPr>
              <a:t>', '</a:t>
            </a:r>
            <a:r>
              <a:rPr kumimoji="1" lang="zh-CN" altLang="en-US" sz="1200" dirty="0">
                <a:solidFill>
                  <a:schemeClr val="tx1"/>
                </a:solidFill>
              </a:rPr>
              <a:t>圾</a:t>
            </a:r>
            <a:r>
              <a:rPr kumimoji="1" lang="en-US" altLang="zh-CN" sz="1200" dirty="0">
                <a:solidFill>
                  <a:schemeClr val="tx1"/>
                </a:solidFill>
              </a:rPr>
              <a:t>']</a:t>
            </a:r>
          </a:p>
        </p:txBody>
      </p:sp>
      <p:cxnSp>
        <p:nvCxnSpPr>
          <p:cNvPr id="37" name="直线箭头连接符 36">
            <a:extLst>
              <a:ext uri="{FF2B5EF4-FFF2-40B4-BE49-F238E27FC236}">
                <a16:creationId xmlns:a16="http://schemas.microsoft.com/office/drawing/2014/main" id="{8CFCA7CB-3888-484B-86A0-854C75DFE6C4}"/>
              </a:ext>
            </a:extLst>
          </p:cNvPr>
          <p:cNvCxnSpPr>
            <a:cxnSpLocks/>
            <a:stCxn id="35" idx="3"/>
            <a:endCxn id="36" idx="1"/>
          </p:cNvCxnSpPr>
          <p:nvPr/>
        </p:nvCxnSpPr>
        <p:spPr>
          <a:xfrm>
            <a:off x="3856382" y="3559762"/>
            <a:ext cx="81103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8" name="矩形 37">
            <a:extLst>
              <a:ext uri="{FF2B5EF4-FFF2-40B4-BE49-F238E27FC236}">
                <a16:creationId xmlns:a16="http://schemas.microsoft.com/office/drawing/2014/main" id="{5D4FF5BD-62EB-AC44-8A71-6934608CF970}"/>
              </a:ext>
            </a:extLst>
          </p:cNvPr>
          <p:cNvSpPr/>
          <p:nvPr/>
        </p:nvSpPr>
        <p:spPr>
          <a:xfrm>
            <a:off x="349857" y="4162099"/>
            <a:ext cx="3506525" cy="481869"/>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zh-CN" altLang="en-US" sz="1400" dirty="0">
                <a:solidFill>
                  <a:schemeClr val="tx1"/>
                </a:solidFill>
              </a:rPr>
              <a:t>理想</a:t>
            </a:r>
            <a:r>
              <a:rPr lang="en" altLang="zh-CN" sz="1400" dirty="0">
                <a:solidFill>
                  <a:schemeClr val="tx1"/>
                </a:solidFill>
              </a:rPr>
              <a:t>ONE,</a:t>
            </a:r>
            <a:r>
              <a:rPr lang="zh-CN" altLang="en-US" sz="1400" dirty="0">
                <a:solidFill>
                  <a:schemeClr val="tx1"/>
                </a:solidFill>
              </a:rPr>
              <a:t>奥迪</a:t>
            </a:r>
            <a:r>
              <a:rPr lang="en" altLang="zh-CN" sz="1400" dirty="0">
                <a:solidFill>
                  <a:schemeClr val="tx1"/>
                </a:solidFill>
              </a:rPr>
              <a:t>A4L,</a:t>
            </a:r>
            <a:r>
              <a:rPr lang="zh-CN" altLang="en-US" sz="1400" dirty="0">
                <a:solidFill>
                  <a:schemeClr val="tx1"/>
                </a:solidFill>
              </a:rPr>
              <a:t>奔驰</a:t>
            </a:r>
            <a:r>
              <a:rPr lang="en" altLang="zh-CN" sz="1400" dirty="0">
                <a:solidFill>
                  <a:schemeClr val="tx1"/>
                </a:solidFill>
              </a:rPr>
              <a:t>GLC</a:t>
            </a:r>
          </a:p>
        </p:txBody>
      </p:sp>
      <p:sp>
        <p:nvSpPr>
          <p:cNvPr id="39" name="矩形 38">
            <a:extLst>
              <a:ext uri="{FF2B5EF4-FFF2-40B4-BE49-F238E27FC236}">
                <a16:creationId xmlns:a16="http://schemas.microsoft.com/office/drawing/2014/main" id="{3C8AD1E1-A4FD-6C40-AB59-9BD21642B761}"/>
              </a:ext>
            </a:extLst>
          </p:cNvPr>
          <p:cNvSpPr/>
          <p:nvPr/>
        </p:nvSpPr>
        <p:spPr>
          <a:xfrm>
            <a:off x="4664231" y="4162098"/>
            <a:ext cx="3883419" cy="481870"/>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kumimoji="1" lang="en-US" altLang="zh-CN" sz="1200" dirty="0">
                <a:solidFill>
                  <a:schemeClr val="tx1"/>
                </a:solidFill>
              </a:rPr>
              <a:t>['</a:t>
            </a:r>
            <a:r>
              <a:rPr kumimoji="1" lang="zh-CN" altLang="en-US" sz="1200" dirty="0">
                <a:solidFill>
                  <a:schemeClr val="tx1"/>
                </a:solidFill>
              </a:rPr>
              <a:t>理</a:t>
            </a:r>
            <a:r>
              <a:rPr kumimoji="1" lang="en-US" altLang="zh-CN" sz="1200" dirty="0">
                <a:solidFill>
                  <a:schemeClr val="tx1"/>
                </a:solidFill>
              </a:rPr>
              <a:t>', '</a:t>
            </a:r>
            <a:r>
              <a:rPr kumimoji="1" lang="zh-CN" altLang="en-US" sz="1200" dirty="0">
                <a:solidFill>
                  <a:schemeClr val="tx1"/>
                </a:solidFill>
              </a:rPr>
              <a:t>想</a:t>
            </a:r>
            <a:r>
              <a:rPr kumimoji="1" lang="en-US" altLang="zh-CN" sz="1200" dirty="0">
                <a:solidFill>
                  <a:schemeClr val="tx1"/>
                </a:solidFill>
              </a:rPr>
              <a:t>', 'one', ',', '</a:t>
            </a:r>
            <a:r>
              <a:rPr kumimoji="1" lang="zh-CN" altLang="en-US" sz="1200" dirty="0">
                <a:solidFill>
                  <a:schemeClr val="tx1"/>
                </a:solidFill>
              </a:rPr>
              <a:t>奥</a:t>
            </a:r>
            <a:r>
              <a:rPr kumimoji="1" lang="en-US" altLang="zh-CN" sz="1200" dirty="0">
                <a:solidFill>
                  <a:schemeClr val="tx1"/>
                </a:solidFill>
              </a:rPr>
              <a:t>', '</a:t>
            </a:r>
            <a:r>
              <a:rPr kumimoji="1" lang="zh-CN" altLang="en-US" sz="1200" dirty="0">
                <a:solidFill>
                  <a:schemeClr val="tx1"/>
                </a:solidFill>
              </a:rPr>
              <a:t>迪</a:t>
            </a:r>
            <a:r>
              <a:rPr kumimoji="1" lang="en-US" altLang="zh-CN" sz="1200" dirty="0">
                <a:solidFill>
                  <a:schemeClr val="tx1"/>
                </a:solidFill>
              </a:rPr>
              <a:t>', 'a4', '##l', ',', '</a:t>
            </a:r>
            <a:r>
              <a:rPr kumimoji="1" lang="zh-CN" altLang="en-US" sz="1200" dirty="0">
                <a:solidFill>
                  <a:schemeClr val="tx1"/>
                </a:solidFill>
              </a:rPr>
              <a:t>奔</a:t>
            </a:r>
            <a:r>
              <a:rPr kumimoji="1" lang="en-US" altLang="zh-CN" sz="1200" dirty="0">
                <a:solidFill>
                  <a:schemeClr val="tx1"/>
                </a:solidFill>
              </a:rPr>
              <a:t>', '</a:t>
            </a:r>
            <a:r>
              <a:rPr kumimoji="1" lang="zh-CN" altLang="en-US" sz="1200" dirty="0">
                <a:solidFill>
                  <a:schemeClr val="tx1"/>
                </a:solidFill>
              </a:rPr>
              <a:t>驰</a:t>
            </a:r>
            <a:r>
              <a:rPr kumimoji="1" lang="en-US" altLang="zh-CN" sz="1200" dirty="0">
                <a:solidFill>
                  <a:schemeClr val="tx1"/>
                </a:solidFill>
              </a:rPr>
              <a:t>', '</a:t>
            </a:r>
            <a:r>
              <a:rPr kumimoji="1" lang="en-US" altLang="zh-CN" sz="1200" dirty="0" err="1">
                <a:solidFill>
                  <a:schemeClr val="tx1"/>
                </a:solidFill>
              </a:rPr>
              <a:t>gl</a:t>
            </a:r>
            <a:r>
              <a:rPr kumimoji="1" lang="en-US" altLang="zh-CN" sz="1200" dirty="0">
                <a:solidFill>
                  <a:schemeClr val="tx1"/>
                </a:solidFill>
              </a:rPr>
              <a:t>', '##c']</a:t>
            </a:r>
          </a:p>
        </p:txBody>
      </p:sp>
      <p:cxnSp>
        <p:nvCxnSpPr>
          <p:cNvPr id="40" name="直线箭头连接符 39">
            <a:extLst>
              <a:ext uri="{FF2B5EF4-FFF2-40B4-BE49-F238E27FC236}">
                <a16:creationId xmlns:a16="http://schemas.microsoft.com/office/drawing/2014/main" id="{59C4203D-CDDF-4449-89AA-03C63299FF83}"/>
              </a:ext>
            </a:extLst>
          </p:cNvPr>
          <p:cNvCxnSpPr>
            <a:cxnSpLocks/>
            <a:stCxn id="38" idx="3"/>
            <a:endCxn id="39" idx="1"/>
          </p:cNvCxnSpPr>
          <p:nvPr/>
        </p:nvCxnSpPr>
        <p:spPr>
          <a:xfrm flipV="1">
            <a:off x="3856382" y="4403033"/>
            <a:ext cx="80784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4" name="矩形 43">
            <a:extLst>
              <a:ext uri="{FF2B5EF4-FFF2-40B4-BE49-F238E27FC236}">
                <a16:creationId xmlns:a16="http://schemas.microsoft.com/office/drawing/2014/main" id="{D31C4E92-E73D-6F47-86F2-E309F4CBC5F7}"/>
              </a:ext>
            </a:extLst>
          </p:cNvPr>
          <p:cNvSpPr/>
          <p:nvPr/>
        </p:nvSpPr>
        <p:spPr>
          <a:xfrm>
            <a:off x="349857" y="1475250"/>
            <a:ext cx="3506525" cy="481869"/>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kumimoji="1" lang="zh-CN" altLang="en-US" sz="1200" dirty="0">
                <a:solidFill>
                  <a:schemeClr val="tx1"/>
                </a:solidFill>
              </a:rPr>
              <a:t>素有“亚洲第一美女之称”的女神</a:t>
            </a:r>
            <a:r>
              <a:rPr kumimoji="1" lang="en" altLang="zh-CN" sz="1200" b="1" dirty="0">
                <a:solidFill>
                  <a:schemeClr val="tx1"/>
                </a:solidFill>
              </a:rPr>
              <a:t>Clara</a:t>
            </a:r>
            <a:r>
              <a:rPr kumimoji="1" lang="zh-CN" altLang="en-US" sz="1200" dirty="0">
                <a:solidFill>
                  <a:schemeClr val="tx1"/>
                </a:solidFill>
              </a:rPr>
              <a:t>克拉拉深夜亮相某直播</a:t>
            </a:r>
          </a:p>
        </p:txBody>
      </p:sp>
      <p:sp>
        <p:nvSpPr>
          <p:cNvPr id="45" name="矩形 44">
            <a:extLst>
              <a:ext uri="{FF2B5EF4-FFF2-40B4-BE49-F238E27FC236}">
                <a16:creationId xmlns:a16="http://schemas.microsoft.com/office/drawing/2014/main" id="{075C40DC-C00A-F046-A0AD-23B70CEC33DD}"/>
              </a:ext>
            </a:extLst>
          </p:cNvPr>
          <p:cNvSpPr/>
          <p:nvPr/>
        </p:nvSpPr>
        <p:spPr>
          <a:xfrm>
            <a:off x="4667417" y="1286864"/>
            <a:ext cx="3880235" cy="85864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altLang="zh-CN" sz="1200" dirty="0">
                <a:solidFill>
                  <a:schemeClr val="tx1"/>
                </a:solidFill>
              </a:rPr>
              <a:t>['</a:t>
            </a:r>
            <a:r>
              <a:rPr lang="zh-CN" altLang="en-US" sz="1200" dirty="0">
                <a:solidFill>
                  <a:schemeClr val="tx1"/>
                </a:solidFill>
              </a:rPr>
              <a:t>素</a:t>
            </a:r>
            <a:r>
              <a:rPr lang="en-US" altLang="zh-CN" sz="1200" dirty="0">
                <a:solidFill>
                  <a:schemeClr val="tx1"/>
                </a:solidFill>
              </a:rPr>
              <a:t>', '</a:t>
            </a:r>
            <a:r>
              <a:rPr lang="zh-CN" altLang="en-US" sz="1200" dirty="0">
                <a:solidFill>
                  <a:schemeClr val="tx1"/>
                </a:solidFill>
              </a:rPr>
              <a:t>有</a:t>
            </a:r>
            <a:r>
              <a:rPr lang="en-US" altLang="zh-CN" sz="1200" dirty="0">
                <a:solidFill>
                  <a:schemeClr val="tx1"/>
                </a:solidFill>
              </a:rPr>
              <a:t>', '[</a:t>
            </a:r>
            <a:r>
              <a:rPr lang="en" altLang="zh-CN" sz="1200" dirty="0">
                <a:solidFill>
                  <a:schemeClr val="tx1"/>
                </a:solidFill>
              </a:rPr>
              <a:t>UNK]', '</a:t>
            </a:r>
            <a:r>
              <a:rPr lang="zh-CN" altLang="en-US" sz="1200" dirty="0">
                <a:solidFill>
                  <a:schemeClr val="tx1"/>
                </a:solidFill>
              </a:rPr>
              <a:t>亚</a:t>
            </a:r>
            <a:r>
              <a:rPr lang="en-US" altLang="zh-CN" sz="1200" dirty="0">
                <a:solidFill>
                  <a:schemeClr val="tx1"/>
                </a:solidFill>
              </a:rPr>
              <a:t>', '</a:t>
            </a:r>
            <a:r>
              <a:rPr lang="zh-CN" altLang="en-US" sz="1200" dirty="0">
                <a:solidFill>
                  <a:schemeClr val="tx1"/>
                </a:solidFill>
              </a:rPr>
              <a:t>洲</a:t>
            </a:r>
            <a:r>
              <a:rPr lang="en-US" altLang="zh-CN" sz="1200" dirty="0">
                <a:solidFill>
                  <a:schemeClr val="tx1"/>
                </a:solidFill>
              </a:rPr>
              <a:t>', '</a:t>
            </a:r>
            <a:r>
              <a:rPr lang="zh-CN" altLang="en-US" sz="1200" dirty="0">
                <a:solidFill>
                  <a:schemeClr val="tx1"/>
                </a:solidFill>
              </a:rPr>
              <a:t>第</a:t>
            </a:r>
            <a:r>
              <a:rPr lang="en-US" altLang="zh-CN" sz="1200" dirty="0">
                <a:solidFill>
                  <a:schemeClr val="tx1"/>
                </a:solidFill>
              </a:rPr>
              <a:t>', '</a:t>
            </a:r>
            <a:r>
              <a:rPr lang="zh-CN" altLang="en-US" sz="1200" dirty="0">
                <a:solidFill>
                  <a:schemeClr val="tx1"/>
                </a:solidFill>
              </a:rPr>
              <a:t>一</a:t>
            </a:r>
            <a:r>
              <a:rPr lang="en-US" altLang="zh-CN" sz="1200" dirty="0">
                <a:solidFill>
                  <a:schemeClr val="tx1"/>
                </a:solidFill>
              </a:rPr>
              <a:t>', '</a:t>
            </a:r>
            <a:r>
              <a:rPr lang="zh-CN" altLang="en-US" sz="1200" dirty="0">
                <a:solidFill>
                  <a:schemeClr val="tx1"/>
                </a:solidFill>
              </a:rPr>
              <a:t>美</a:t>
            </a:r>
            <a:r>
              <a:rPr lang="en-US" altLang="zh-CN" sz="1200" dirty="0">
                <a:solidFill>
                  <a:schemeClr val="tx1"/>
                </a:solidFill>
              </a:rPr>
              <a:t>', '</a:t>
            </a:r>
            <a:r>
              <a:rPr lang="zh-CN" altLang="en-US" sz="1200" dirty="0">
                <a:solidFill>
                  <a:schemeClr val="tx1"/>
                </a:solidFill>
              </a:rPr>
              <a:t>女</a:t>
            </a:r>
            <a:r>
              <a:rPr lang="en-US" altLang="zh-CN" sz="1200" dirty="0">
                <a:solidFill>
                  <a:schemeClr val="tx1"/>
                </a:solidFill>
              </a:rPr>
              <a:t>', '</a:t>
            </a:r>
            <a:r>
              <a:rPr lang="zh-CN" altLang="en-US" sz="1200" dirty="0">
                <a:solidFill>
                  <a:schemeClr val="tx1"/>
                </a:solidFill>
              </a:rPr>
              <a:t>之</a:t>
            </a:r>
            <a:r>
              <a:rPr lang="en-US" altLang="zh-CN" sz="1200" dirty="0">
                <a:solidFill>
                  <a:schemeClr val="tx1"/>
                </a:solidFill>
              </a:rPr>
              <a:t>', '</a:t>
            </a:r>
            <a:r>
              <a:rPr lang="zh-CN" altLang="en-US" sz="1200" dirty="0">
                <a:solidFill>
                  <a:schemeClr val="tx1"/>
                </a:solidFill>
              </a:rPr>
              <a:t>称</a:t>
            </a:r>
            <a:r>
              <a:rPr lang="en-US" altLang="zh-CN" sz="1200" dirty="0">
                <a:solidFill>
                  <a:schemeClr val="tx1"/>
                </a:solidFill>
              </a:rPr>
              <a:t>', '[</a:t>
            </a:r>
            <a:r>
              <a:rPr lang="en" altLang="zh-CN" sz="1200" dirty="0">
                <a:solidFill>
                  <a:schemeClr val="tx1"/>
                </a:solidFill>
              </a:rPr>
              <a:t>UNK]', '</a:t>
            </a:r>
            <a:r>
              <a:rPr lang="zh-CN" altLang="en-US" sz="1200" dirty="0">
                <a:solidFill>
                  <a:schemeClr val="tx1"/>
                </a:solidFill>
              </a:rPr>
              <a:t>的</a:t>
            </a:r>
            <a:r>
              <a:rPr lang="en-US" altLang="zh-CN" sz="1200" dirty="0">
                <a:solidFill>
                  <a:schemeClr val="tx1"/>
                </a:solidFill>
              </a:rPr>
              <a:t>', '</a:t>
            </a:r>
            <a:r>
              <a:rPr lang="zh-CN" altLang="en-US" sz="1200" dirty="0">
                <a:solidFill>
                  <a:schemeClr val="tx1"/>
                </a:solidFill>
              </a:rPr>
              <a:t>女</a:t>
            </a:r>
            <a:r>
              <a:rPr lang="en-US" altLang="zh-CN" sz="1200" dirty="0">
                <a:solidFill>
                  <a:schemeClr val="tx1"/>
                </a:solidFill>
              </a:rPr>
              <a:t>', '</a:t>
            </a:r>
            <a:r>
              <a:rPr lang="zh-CN" altLang="en-US" sz="1200" dirty="0">
                <a:solidFill>
                  <a:schemeClr val="tx1"/>
                </a:solidFill>
              </a:rPr>
              <a:t>神</a:t>
            </a:r>
            <a:r>
              <a:rPr lang="en-US" altLang="zh-CN" sz="1200" dirty="0">
                <a:solidFill>
                  <a:schemeClr val="tx1"/>
                </a:solidFill>
              </a:rPr>
              <a:t>', '</a:t>
            </a:r>
            <a:r>
              <a:rPr lang="en" altLang="zh-CN" sz="1200" dirty="0">
                <a:solidFill>
                  <a:schemeClr val="tx1"/>
                </a:solidFill>
              </a:rPr>
              <a:t>cl', '##</a:t>
            </a:r>
            <a:r>
              <a:rPr lang="en" altLang="zh-CN" sz="1200" dirty="0" err="1">
                <a:solidFill>
                  <a:schemeClr val="tx1"/>
                </a:solidFill>
              </a:rPr>
              <a:t>ara</a:t>
            </a:r>
            <a:r>
              <a:rPr lang="en" altLang="zh-CN" sz="1200" dirty="0">
                <a:solidFill>
                  <a:schemeClr val="tx1"/>
                </a:solidFill>
              </a:rPr>
              <a:t>', '</a:t>
            </a:r>
            <a:r>
              <a:rPr lang="zh-CN" altLang="en-US" sz="1200" dirty="0">
                <a:solidFill>
                  <a:schemeClr val="tx1"/>
                </a:solidFill>
              </a:rPr>
              <a:t>克</a:t>
            </a:r>
            <a:r>
              <a:rPr lang="en-US" altLang="zh-CN" sz="1200" dirty="0">
                <a:solidFill>
                  <a:schemeClr val="tx1"/>
                </a:solidFill>
              </a:rPr>
              <a:t>', '</a:t>
            </a:r>
            <a:r>
              <a:rPr lang="zh-CN" altLang="en-US" sz="1200" dirty="0">
                <a:solidFill>
                  <a:schemeClr val="tx1"/>
                </a:solidFill>
              </a:rPr>
              <a:t>拉</a:t>
            </a:r>
            <a:r>
              <a:rPr lang="en-US" altLang="zh-CN" sz="1200" dirty="0">
                <a:solidFill>
                  <a:schemeClr val="tx1"/>
                </a:solidFill>
              </a:rPr>
              <a:t>', '</a:t>
            </a:r>
            <a:r>
              <a:rPr lang="zh-CN" altLang="en-US" sz="1200" dirty="0">
                <a:solidFill>
                  <a:schemeClr val="tx1"/>
                </a:solidFill>
              </a:rPr>
              <a:t>拉</a:t>
            </a:r>
            <a:r>
              <a:rPr lang="en-US" altLang="zh-CN" sz="1200" dirty="0">
                <a:solidFill>
                  <a:schemeClr val="tx1"/>
                </a:solidFill>
              </a:rPr>
              <a:t>', '</a:t>
            </a:r>
            <a:r>
              <a:rPr lang="zh-CN" altLang="en-US" sz="1200" dirty="0">
                <a:solidFill>
                  <a:schemeClr val="tx1"/>
                </a:solidFill>
              </a:rPr>
              <a:t>深</a:t>
            </a:r>
            <a:r>
              <a:rPr lang="en-US" altLang="zh-CN" sz="1200" dirty="0">
                <a:solidFill>
                  <a:schemeClr val="tx1"/>
                </a:solidFill>
              </a:rPr>
              <a:t>', '</a:t>
            </a:r>
            <a:r>
              <a:rPr lang="zh-CN" altLang="en-US" sz="1200" dirty="0">
                <a:solidFill>
                  <a:schemeClr val="tx1"/>
                </a:solidFill>
              </a:rPr>
              <a:t>夜</a:t>
            </a:r>
            <a:r>
              <a:rPr lang="en-US" altLang="zh-CN" sz="1200" dirty="0">
                <a:solidFill>
                  <a:schemeClr val="tx1"/>
                </a:solidFill>
              </a:rPr>
              <a:t>', '</a:t>
            </a:r>
            <a:r>
              <a:rPr lang="zh-CN" altLang="en-US" sz="1200" dirty="0">
                <a:solidFill>
                  <a:schemeClr val="tx1"/>
                </a:solidFill>
              </a:rPr>
              <a:t>亮</a:t>
            </a:r>
            <a:r>
              <a:rPr lang="en-US" altLang="zh-CN" sz="1200" dirty="0">
                <a:solidFill>
                  <a:schemeClr val="tx1"/>
                </a:solidFill>
              </a:rPr>
              <a:t>', '</a:t>
            </a:r>
            <a:r>
              <a:rPr lang="zh-CN" altLang="en-US" sz="1200" dirty="0">
                <a:solidFill>
                  <a:schemeClr val="tx1"/>
                </a:solidFill>
              </a:rPr>
              <a:t>相</a:t>
            </a:r>
            <a:r>
              <a:rPr lang="en-US" altLang="zh-CN" sz="1200" dirty="0">
                <a:solidFill>
                  <a:schemeClr val="tx1"/>
                </a:solidFill>
              </a:rPr>
              <a:t>', '</a:t>
            </a:r>
            <a:r>
              <a:rPr lang="zh-CN" altLang="en-US" sz="1200" dirty="0">
                <a:solidFill>
                  <a:schemeClr val="tx1"/>
                </a:solidFill>
              </a:rPr>
              <a:t>某</a:t>
            </a:r>
            <a:r>
              <a:rPr lang="en-US" altLang="zh-CN" sz="1200" dirty="0">
                <a:solidFill>
                  <a:schemeClr val="tx1"/>
                </a:solidFill>
              </a:rPr>
              <a:t>', '</a:t>
            </a:r>
            <a:r>
              <a:rPr lang="zh-CN" altLang="en-US" sz="1200" dirty="0">
                <a:solidFill>
                  <a:schemeClr val="tx1"/>
                </a:solidFill>
              </a:rPr>
              <a:t>直</a:t>
            </a:r>
            <a:r>
              <a:rPr lang="en-US" altLang="zh-CN" sz="1200" dirty="0">
                <a:solidFill>
                  <a:schemeClr val="tx1"/>
                </a:solidFill>
              </a:rPr>
              <a:t>', '</a:t>
            </a:r>
            <a:r>
              <a:rPr lang="zh-CN" altLang="en-US" sz="1200" dirty="0">
                <a:solidFill>
                  <a:schemeClr val="tx1"/>
                </a:solidFill>
              </a:rPr>
              <a:t>播</a:t>
            </a:r>
            <a:r>
              <a:rPr lang="en-US" altLang="zh-CN" sz="1200" dirty="0">
                <a:solidFill>
                  <a:schemeClr val="tx1"/>
                </a:solidFill>
              </a:rPr>
              <a:t>']</a:t>
            </a:r>
            <a:endParaRPr kumimoji="1" lang="en-US" altLang="zh-CN" sz="1200" dirty="0">
              <a:solidFill>
                <a:schemeClr val="tx1"/>
              </a:solidFill>
            </a:endParaRPr>
          </a:p>
        </p:txBody>
      </p:sp>
      <p:cxnSp>
        <p:nvCxnSpPr>
          <p:cNvPr id="46" name="直线箭头连接符 45">
            <a:extLst>
              <a:ext uri="{FF2B5EF4-FFF2-40B4-BE49-F238E27FC236}">
                <a16:creationId xmlns:a16="http://schemas.microsoft.com/office/drawing/2014/main" id="{57316ED4-158D-1443-9887-8DDE06553669}"/>
              </a:ext>
            </a:extLst>
          </p:cNvPr>
          <p:cNvCxnSpPr>
            <a:cxnSpLocks/>
            <a:stCxn id="44" idx="3"/>
            <a:endCxn id="45" idx="1"/>
          </p:cNvCxnSpPr>
          <p:nvPr/>
        </p:nvCxnSpPr>
        <p:spPr>
          <a:xfrm>
            <a:off x="3856382" y="1716185"/>
            <a:ext cx="811035"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8" name="矩形 47">
            <a:extLst>
              <a:ext uri="{FF2B5EF4-FFF2-40B4-BE49-F238E27FC236}">
                <a16:creationId xmlns:a16="http://schemas.microsoft.com/office/drawing/2014/main" id="{2AB070A4-FF46-DE47-87B6-3E66BAF3D0D0}"/>
              </a:ext>
            </a:extLst>
          </p:cNvPr>
          <p:cNvSpPr/>
          <p:nvPr/>
        </p:nvSpPr>
        <p:spPr>
          <a:xfrm>
            <a:off x="349857" y="2455297"/>
            <a:ext cx="3506525" cy="481869"/>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 altLang="zh-CN" sz="1400" dirty="0">
                <a:solidFill>
                  <a:schemeClr val="tx1"/>
                </a:solidFill>
              </a:rPr>
              <a:t>AOA, </a:t>
            </a:r>
            <a:r>
              <a:rPr lang="en" altLang="zh-CN" sz="1400" dirty="0" err="1">
                <a:solidFill>
                  <a:schemeClr val="tx1"/>
                </a:solidFill>
              </a:rPr>
              <a:t>Blackpink,GFriend</a:t>
            </a:r>
            <a:endParaRPr lang="en" altLang="zh-CN" sz="1400" dirty="0">
              <a:solidFill>
                <a:schemeClr val="tx1"/>
              </a:solidFill>
            </a:endParaRPr>
          </a:p>
        </p:txBody>
      </p:sp>
      <p:sp>
        <p:nvSpPr>
          <p:cNvPr id="49" name="矩形 48">
            <a:extLst>
              <a:ext uri="{FF2B5EF4-FFF2-40B4-BE49-F238E27FC236}">
                <a16:creationId xmlns:a16="http://schemas.microsoft.com/office/drawing/2014/main" id="{FE1FD46C-ABB4-5948-AF39-5C4ACA50F617}"/>
              </a:ext>
            </a:extLst>
          </p:cNvPr>
          <p:cNvSpPr/>
          <p:nvPr/>
        </p:nvSpPr>
        <p:spPr>
          <a:xfrm>
            <a:off x="4656279" y="2491051"/>
            <a:ext cx="3883419" cy="481870"/>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kumimoji="1" lang="en-US" altLang="zh-CN" sz="1200" dirty="0">
                <a:solidFill>
                  <a:schemeClr val="tx1"/>
                </a:solidFill>
              </a:rPr>
              <a:t>['a', '##</a:t>
            </a:r>
            <a:r>
              <a:rPr kumimoji="1" lang="en-US" altLang="zh-CN" sz="1200" dirty="0" err="1">
                <a:solidFill>
                  <a:schemeClr val="tx1"/>
                </a:solidFill>
              </a:rPr>
              <a:t>oa</a:t>
            </a:r>
            <a:r>
              <a:rPr kumimoji="1" lang="en-US" altLang="zh-CN" sz="1200" dirty="0">
                <a:solidFill>
                  <a:schemeClr val="tx1"/>
                </a:solidFill>
              </a:rPr>
              <a:t>', ',', 'black', '##pin', '##k', ',', 'g', '##</a:t>
            </a:r>
            <a:r>
              <a:rPr kumimoji="1" lang="en-US" altLang="zh-CN" sz="1200" dirty="0" err="1">
                <a:solidFill>
                  <a:schemeClr val="tx1"/>
                </a:solidFill>
              </a:rPr>
              <a:t>fr</a:t>
            </a:r>
            <a:r>
              <a:rPr kumimoji="1" lang="en-US" altLang="zh-CN" sz="1200" dirty="0">
                <a:solidFill>
                  <a:schemeClr val="tx1"/>
                </a:solidFill>
              </a:rPr>
              <a:t>', '##</a:t>
            </a:r>
            <a:r>
              <a:rPr kumimoji="1" lang="en-US" altLang="zh-CN" sz="1200" dirty="0" err="1">
                <a:solidFill>
                  <a:schemeClr val="tx1"/>
                </a:solidFill>
              </a:rPr>
              <a:t>ien</a:t>
            </a:r>
            <a:r>
              <a:rPr kumimoji="1" lang="en-US" altLang="zh-CN" sz="1200" dirty="0">
                <a:solidFill>
                  <a:schemeClr val="tx1"/>
                </a:solidFill>
              </a:rPr>
              <a:t>', '##d']</a:t>
            </a:r>
          </a:p>
        </p:txBody>
      </p:sp>
      <p:cxnSp>
        <p:nvCxnSpPr>
          <p:cNvPr id="50" name="直线箭头连接符 49">
            <a:extLst>
              <a:ext uri="{FF2B5EF4-FFF2-40B4-BE49-F238E27FC236}">
                <a16:creationId xmlns:a16="http://schemas.microsoft.com/office/drawing/2014/main" id="{48A7C300-A8CF-8246-8D56-F0E59BCB8274}"/>
              </a:ext>
            </a:extLst>
          </p:cNvPr>
          <p:cNvCxnSpPr>
            <a:cxnSpLocks/>
            <a:stCxn id="48" idx="3"/>
          </p:cNvCxnSpPr>
          <p:nvPr/>
        </p:nvCxnSpPr>
        <p:spPr>
          <a:xfrm flipV="1">
            <a:off x="3856382" y="2696231"/>
            <a:ext cx="80784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2633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B1D619-4CC1-F54D-B29E-AC885AA4CAF8}"/>
              </a:ext>
            </a:extLst>
          </p:cNvPr>
          <p:cNvSpPr txBox="1"/>
          <p:nvPr/>
        </p:nvSpPr>
        <p:spPr>
          <a:xfrm>
            <a:off x="1391949" y="230877"/>
            <a:ext cx="6639978" cy="523220"/>
          </a:xfrm>
          <a:prstGeom prst="rect">
            <a:avLst/>
          </a:prstGeom>
          <a:noFill/>
        </p:spPr>
        <p:txBody>
          <a:bodyPr wrap="square" rtlCol="0">
            <a:spAutoFit/>
          </a:bodyPr>
          <a:lstStyle/>
          <a:p>
            <a:pPr algn="ctr"/>
            <a:r>
              <a:rPr lang="zh-CN" altLang="en-US" sz="2800" dirty="0"/>
              <a:t>我们对于生成噪声样本的探索</a:t>
            </a:r>
            <a:endParaRPr lang="en-US" altLang="zh-CN" sz="2800" dirty="0"/>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3"/>
          <a:stretch>
            <a:fillRect/>
          </a:stretch>
        </p:blipFill>
        <p:spPr>
          <a:xfrm>
            <a:off x="8031927" y="221221"/>
            <a:ext cx="871928" cy="271266"/>
          </a:xfrm>
          <a:prstGeom prst="rect">
            <a:avLst/>
          </a:prstGeom>
        </p:spPr>
      </p:pic>
      <p:sp>
        <p:nvSpPr>
          <p:cNvPr id="11" name="矩形 10">
            <a:extLst>
              <a:ext uri="{FF2B5EF4-FFF2-40B4-BE49-F238E27FC236}">
                <a16:creationId xmlns:a16="http://schemas.microsoft.com/office/drawing/2014/main" id="{E9DBE940-E1AC-7448-93D8-35404FD4F805}"/>
              </a:ext>
            </a:extLst>
          </p:cNvPr>
          <p:cNvSpPr/>
          <p:nvPr/>
        </p:nvSpPr>
        <p:spPr>
          <a:xfrm>
            <a:off x="492128" y="1578221"/>
            <a:ext cx="3456384" cy="187220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15" name="图片 14">
            <a:extLst>
              <a:ext uri="{FF2B5EF4-FFF2-40B4-BE49-F238E27FC236}">
                <a16:creationId xmlns:a16="http://schemas.microsoft.com/office/drawing/2014/main" id="{3CA74F6D-10C9-4649-813B-8209A6187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03" y="1792345"/>
            <a:ext cx="3312368" cy="1443959"/>
          </a:xfrm>
          <a:prstGeom prst="rect">
            <a:avLst/>
          </a:prstGeom>
        </p:spPr>
      </p:pic>
      <p:sp>
        <p:nvSpPr>
          <p:cNvPr id="16" name="文本框 15">
            <a:extLst>
              <a:ext uri="{FF2B5EF4-FFF2-40B4-BE49-F238E27FC236}">
                <a16:creationId xmlns:a16="http://schemas.microsoft.com/office/drawing/2014/main" id="{E4A420A8-2089-B443-84E5-2FF933C7F106}"/>
              </a:ext>
            </a:extLst>
          </p:cNvPr>
          <p:cNvSpPr txBox="1"/>
          <p:nvPr/>
        </p:nvSpPr>
        <p:spPr>
          <a:xfrm>
            <a:off x="802691" y="1051818"/>
            <a:ext cx="2492990" cy="369332"/>
          </a:xfrm>
          <a:prstGeom prst="rect">
            <a:avLst/>
          </a:prstGeom>
          <a:noFill/>
        </p:spPr>
        <p:txBody>
          <a:bodyPr wrap="none" rtlCol="0">
            <a:spAutoFit/>
          </a:bodyPr>
          <a:lstStyle/>
          <a:p>
            <a:r>
              <a:rPr kumimoji="1" lang="zh-CN" altLang="en-US" dirty="0"/>
              <a:t>根据点击日志挖掘标签</a:t>
            </a:r>
          </a:p>
        </p:txBody>
      </p:sp>
      <p:sp>
        <p:nvSpPr>
          <p:cNvPr id="17" name="矩形 16">
            <a:extLst>
              <a:ext uri="{FF2B5EF4-FFF2-40B4-BE49-F238E27FC236}">
                <a16:creationId xmlns:a16="http://schemas.microsoft.com/office/drawing/2014/main" id="{AC818F32-890F-F449-8DFC-E56F83543489}"/>
              </a:ext>
            </a:extLst>
          </p:cNvPr>
          <p:cNvSpPr/>
          <p:nvPr/>
        </p:nvSpPr>
        <p:spPr>
          <a:xfrm>
            <a:off x="5593148" y="1578221"/>
            <a:ext cx="3456384" cy="187220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8" name="文本框 17">
            <a:extLst>
              <a:ext uri="{FF2B5EF4-FFF2-40B4-BE49-F238E27FC236}">
                <a16:creationId xmlns:a16="http://schemas.microsoft.com/office/drawing/2014/main" id="{768D4041-CE74-3C47-8F22-DF31CB98576B}"/>
              </a:ext>
            </a:extLst>
          </p:cNvPr>
          <p:cNvSpPr txBox="1"/>
          <p:nvPr/>
        </p:nvSpPr>
        <p:spPr>
          <a:xfrm>
            <a:off x="6026827" y="1046925"/>
            <a:ext cx="2492990" cy="369332"/>
          </a:xfrm>
          <a:prstGeom prst="rect">
            <a:avLst/>
          </a:prstGeom>
          <a:noFill/>
        </p:spPr>
        <p:txBody>
          <a:bodyPr wrap="none" rtlCol="0">
            <a:spAutoFit/>
          </a:bodyPr>
          <a:lstStyle/>
          <a:p>
            <a:r>
              <a:rPr kumimoji="1" lang="zh-CN" altLang="en-US" dirty="0"/>
              <a:t>根据点击日志构建样本</a:t>
            </a:r>
          </a:p>
        </p:txBody>
      </p:sp>
      <p:sp>
        <p:nvSpPr>
          <p:cNvPr id="19" name="文本框 18">
            <a:extLst>
              <a:ext uri="{FF2B5EF4-FFF2-40B4-BE49-F238E27FC236}">
                <a16:creationId xmlns:a16="http://schemas.microsoft.com/office/drawing/2014/main" id="{2C3A9E97-FC60-3A49-AB11-EE7C512342A1}"/>
              </a:ext>
            </a:extLst>
          </p:cNvPr>
          <p:cNvSpPr txBox="1"/>
          <p:nvPr/>
        </p:nvSpPr>
        <p:spPr>
          <a:xfrm>
            <a:off x="5568692" y="2422008"/>
            <a:ext cx="3672408" cy="369332"/>
          </a:xfrm>
          <a:prstGeom prst="rect">
            <a:avLst/>
          </a:prstGeom>
          <a:noFill/>
        </p:spPr>
        <p:txBody>
          <a:bodyPr wrap="square" rtlCol="0">
            <a:spAutoFit/>
          </a:bodyPr>
          <a:lstStyle/>
          <a:p>
            <a:pPr algn="ctr"/>
            <a:r>
              <a:rPr kumimoji="1" lang="zh-CN" altLang="en-US" dirty="0"/>
              <a:t>盘点宫崎骏著名的动画电影</a:t>
            </a:r>
          </a:p>
        </p:txBody>
      </p:sp>
      <p:sp>
        <p:nvSpPr>
          <p:cNvPr id="20" name="文本框 19">
            <a:extLst>
              <a:ext uri="{FF2B5EF4-FFF2-40B4-BE49-F238E27FC236}">
                <a16:creationId xmlns:a16="http://schemas.microsoft.com/office/drawing/2014/main" id="{7F270BB0-6731-7941-9D85-62DAF4F95E85}"/>
              </a:ext>
            </a:extLst>
          </p:cNvPr>
          <p:cNvSpPr txBox="1"/>
          <p:nvPr/>
        </p:nvSpPr>
        <p:spPr>
          <a:xfrm>
            <a:off x="5997098" y="2102800"/>
            <a:ext cx="322606" cy="369332"/>
          </a:xfrm>
          <a:prstGeom prst="rect">
            <a:avLst/>
          </a:prstGeom>
          <a:noFill/>
        </p:spPr>
        <p:txBody>
          <a:bodyPr wrap="square" rtlCol="0">
            <a:spAutoFit/>
          </a:bodyPr>
          <a:lstStyle/>
          <a:p>
            <a:pPr algn="ctr"/>
            <a:r>
              <a:rPr kumimoji="1" lang="en-US" altLang="zh-CN" dirty="0"/>
              <a:t>O</a:t>
            </a:r>
            <a:endParaRPr kumimoji="1" lang="zh-CN" altLang="en-US" dirty="0"/>
          </a:p>
        </p:txBody>
      </p:sp>
      <p:sp>
        <p:nvSpPr>
          <p:cNvPr id="21" name="文本框 20">
            <a:extLst>
              <a:ext uri="{FF2B5EF4-FFF2-40B4-BE49-F238E27FC236}">
                <a16:creationId xmlns:a16="http://schemas.microsoft.com/office/drawing/2014/main" id="{87C0C6D7-EECA-D74B-BC76-BFE337CF2C1D}"/>
              </a:ext>
            </a:extLst>
          </p:cNvPr>
          <p:cNvSpPr txBox="1"/>
          <p:nvPr/>
        </p:nvSpPr>
        <p:spPr>
          <a:xfrm>
            <a:off x="6251467" y="2102800"/>
            <a:ext cx="322606" cy="369332"/>
          </a:xfrm>
          <a:prstGeom prst="rect">
            <a:avLst/>
          </a:prstGeom>
          <a:noFill/>
        </p:spPr>
        <p:txBody>
          <a:bodyPr wrap="square" rtlCol="0">
            <a:spAutoFit/>
          </a:bodyPr>
          <a:lstStyle/>
          <a:p>
            <a:pPr algn="ctr"/>
            <a:r>
              <a:rPr kumimoji="1" lang="en-US" altLang="zh-CN" dirty="0"/>
              <a:t>O</a:t>
            </a:r>
            <a:endParaRPr kumimoji="1" lang="zh-CN" altLang="en-US" dirty="0"/>
          </a:p>
        </p:txBody>
      </p:sp>
      <p:sp>
        <p:nvSpPr>
          <p:cNvPr id="22" name="文本框 21">
            <a:extLst>
              <a:ext uri="{FF2B5EF4-FFF2-40B4-BE49-F238E27FC236}">
                <a16:creationId xmlns:a16="http://schemas.microsoft.com/office/drawing/2014/main" id="{2688BFCB-5F20-9145-936D-E76E3E56954E}"/>
              </a:ext>
            </a:extLst>
          </p:cNvPr>
          <p:cNvSpPr txBox="1"/>
          <p:nvPr/>
        </p:nvSpPr>
        <p:spPr>
          <a:xfrm>
            <a:off x="6478795" y="2102800"/>
            <a:ext cx="322606" cy="369332"/>
          </a:xfrm>
          <a:prstGeom prst="rect">
            <a:avLst/>
          </a:prstGeom>
          <a:noFill/>
        </p:spPr>
        <p:txBody>
          <a:bodyPr wrap="square" rtlCol="0">
            <a:spAutoFit/>
          </a:bodyPr>
          <a:lstStyle/>
          <a:p>
            <a:pPr algn="ctr"/>
            <a:r>
              <a:rPr kumimoji="1" lang="en-US" altLang="zh-CN" dirty="0"/>
              <a:t>B</a:t>
            </a:r>
            <a:endParaRPr kumimoji="1" lang="zh-CN" altLang="en-US" dirty="0"/>
          </a:p>
        </p:txBody>
      </p:sp>
      <p:sp>
        <p:nvSpPr>
          <p:cNvPr id="23" name="文本框 22">
            <a:extLst>
              <a:ext uri="{FF2B5EF4-FFF2-40B4-BE49-F238E27FC236}">
                <a16:creationId xmlns:a16="http://schemas.microsoft.com/office/drawing/2014/main" id="{FBF5BA8C-AD61-AD4E-9F20-A339C8C1886E}"/>
              </a:ext>
            </a:extLst>
          </p:cNvPr>
          <p:cNvSpPr txBox="1"/>
          <p:nvPr/>
        </p:nvSpPr>
        <p:spPr>
          <a:xfrm>
            <a:off x="6707708" y="2102800"/>
            <a:ext cx="322606" cy="369332"/>
          </a:xfrm>
          <a:prstGeom prst="rect">
            <a:avLst/>
          </a:prstGeom>
          <a:noFill/>
        </p:spPr>
        <p:txBody>
          <a:bodyPr wrap="square" rtlCol="0">
            <a:spAutoFit/>
          </a:bodyPr>
          <a:lstStyle/>
          <a:p>
            <a:pPr algn="ctr"/>
            <a:r>
              <a:rPr kumimoji="1" lang="en-US" altLang="zh-CN" dirty="0"/>
              <a:t>I</a:t>
            </a:r>
            <a:endParaRPr kumimoji="1" lang="zh-CN" altLang="en-US" dirty="0"/>
          </a:p>
        </p:txBody>
      </p:sp>
      <p:sp>
        <p:nvSpPr>
          <p:cNvPr id="24" name="文本框 23">
            <a:extLst>
              <a:ext uri="{FF2B5EF4-FFF2-40B4-BE49-F238E27FC236}">
                <a16:creationId xmlns:a16="http://schemas.microsoft.com/office/drawing/2014/main" id="{934B45C7-6136-0B4B-8641-744F01352E41}"/>
              </a:ext>
            </a:extLst>
          </p:cNvPr>
          <p:cNvSpPr txBox="1"/>
          <p:nvPr/>
        </p:nvSpPr>
        <p:spPr>
          <a:xfrm>
            <a:off x="6938129" y="2102800"/>
            <a:ext cx="322606" cy="369332"/>
          </a:xfrm>
          <a:prstGeom prst="rect">
            <a:avLst/>
          </a:prstGeom>
          <a:noFill/>
        </p:spPr>
        <p:txBody>
          <a:bodyPr wrap="square" rtlCol="0">
            <a:spAutoFit/>
          </a:bodyPr>
          <a:lstStyle/>
          <a:p>
            <a:pPr algn="ctr"/>
            <a:r>
              <a:rPr kumimoji="1" lang="en-US" altLang="zh-CN" dirty="0"/>
              <a:t>I</a:t>
            </a:r>
            <a:endParaRPr kumimoji="1" lang="zh-CN" altLang="en-US" dirty="0"/>
          </a:p>
        </p:txBody>
      </p:sp>
      <p:sp>
        <p:nvSpPr>
          <p:cNvPr id="25" name="文本框 24">
            <a:extLst>
              <a:ext uri="{FF2B5EF4-FFF2-40B4-BE49-F238E27FC236}">
                <a16:creationId xmlns:a16="http://schemas.microsoft.com/office/drawing/2014/main" id="{E28D91B9-E304-8047-8F79-2554887EDCB8}"/>
              </a:ext>
            </a:extLst>
          </p:cNvPr>
          <p:cNvSpPr txBox="1"/>
          <p:nvPr/>
        </p:nvSpPr>
        <p:spPr>
          <a:xfrm>
            <a:off x="7187643" y="2107841"/>
            <a:ext cx="322606" cy="369332"/>
          </a:xfrm>
          <a:prstGeom prst="rect">
            <a:avLst/>
          </a:prstGeom>
          <a:noFill/>
        </p:spPr>
        <p:txBody>
          <a:bodyPr wrap="square" rtlCol="0">
            <a:spAutoFit/>
          </a:bodyPr>
          <a:lstStyle/>
          <a:p>
            <a:pPr algn="ctr"/>
            <a:r>
              <a:rPr kumimoji="1" lang="en-US" altLang="zh-CN" dirty="0"/>
              <a:t>O</a:t>
            </a:r>
            <a:endParaRPr kumimoji="1" lang="zh-CN" altLang="en-US" dirty="0"/>
          </a:p>
        </p:txBody>
      </p:sp>
      <p:sp>
        <p:nvSpPr>
          <p:cNvPr id="26" name="文本框 25">
            <a:extLst>
              <a:ext uri="{FF2B5EF4-FFF2-40B4-BE49-F238E27FC236}">
                <a16:creationId xmlns:a16="http://schemas.microsoft.com/office/drawing/2014/main" id="{478B2B4E-D15E-A64E-AB29-36C448133453}"/>
              </a:ext>
            </a:extLst>
          </p:cNvPr>
          <p:cNvSpPr txBox="1"/>
          <p:nvPr/>
        </p:nvSpPr>
        <p:spPr>
          <a:xfrm>
            <a:off x="7370322" y="2112882"/>
            <a:ext cx="322606" cy="369332"/>
          </a:xfrm>
          <a:prstGeom prst="rect">
            <a:avLst/>
          </a:prstGeom>
          <a:noFill/>
        </p:spPr>
        <p:txBody>
          <a:bodyPr wrap="square" rtlCol="0">
            <a:spAutoFit/>
          </a:bodyPr>
          <a:lstStyle/>
          <a:p>
            <a:pPr algn="ctr"/>
            <a:r>
              <a:rPr kumimoji="1" lang="en-US" altLang="zh-CN" dirty="0"/>
              <a:t>O</a:t>
            </a:r>
            <a:endParaRPr kumimoji="1" lang="zh-CN" altLang="en-US" dirty="0"/>
          </a:p>
        </p:txBody>
      </p:sp>
      <p:sp>
        <p:nvSpPr>
          <p:cNvPr id="27" name="文本框 26">
            <a:extLst>
              <a:ext uri="{FF2B5EF4-FFF2-40B4-BE49-F238E27FC236}">
                <a16:creationId xmlns:a16="http://schemas.microsoft.com/office/drawing/2014/main" id="{B7519888-FB54-A24F-89DD-A478CB60D398}"/>
              </a:ext>
            </a:extLst>
          </p:cNvPr>
          <p:cNvSpPr txBox="1"/>
          <p:nvPr/>
        </p:nvSpPr>
        <p:spPr>
          <a:xfrm>
            <a:off x="7586346" y="2112882"/>
            <a:ext cx="322606" cy="369332"/>
          </a:xfrm>
          <a:prstGeom prst="rect">
            <a:avLst/>
          </a:prstGeom>
          <a:noFill/>
        </p:spPr>
        <p:txBody>
          <a:bodyPr wrap="square" rtlCol="0">
            <a:spAutoFit/>
          </a:bodyPr>
          <a:lstStyle/>
          <a:p>
            <a:pPr algn="ctr"/>
            <a:r>
              <a:rPr kumimoji="1" lang="en-US" altLang="zh-CN" dirty="0"/>
              <a:t>O</a:t>
            </a:r>
            <a:endParaRPr kumimoji="1" lang="zh-CN" altLang="en-US" dirty="0"/>
          </a:p>
        </p:txBody>
      </p:sp>
      <p:sp>
        <p:nvSpPr>
          <p:cNvPr id="28" name="文本框 27">
            <a:extLst>
              <a:ext uri="{FF2B5EF4-FFF2-40B4-BE49-F238E27FC236}">
                <a16:creationId xmlns:a16="http://schemas.microsoft.com/office/drawing/2014/main" id="{0991D679-6E9E-8942-9525-599A2B400015}"/>
              </a:ext>
            </a:extLst>
          </p:cNvPr>
          <p:cNvSpPr txBox="1"/>
          <p:nvPr/>
        </p:nvSpPr>
        <p:spPr>
          <a:xfrm>
            <a:off x="7802370" y="2112882"/>
            <a:ext cx="322606" cy="369332"/>
          </a:xfrm>
          <a:prstGeom prst="rect">
            <a:avLst/>
          </a:prstGeom>
          <a:noFill/>
        </p:spPr>
        <p:txBody>
          <a:bodyPr wrap="square" rtlCol="0">
            <a:spAutoFit/>
          </a:bodyPr>
          <a:lstStyle/>
          <a:p>
            <a:pPr algn="ctr"/>
            <a:r>
              <a:rPr kumimoji="1" lang="en-US" altLang="zh-CN" dirty="0"/>
              <a:t>B</a:t>
            </a:r>
            <a:endParaRPr kumimoji="1" lang="zh-CN" altLang="en-US" dirty="0"/>
          </a:p>
        </p:txBody>
      </p:sp>
      <p:sp>
        <p:nvSpPr>
          <p:cNvPr id="29" name="文本框 28">
            <a:extLst>
              <a:ext uri="{FF2B5EF4-FFF2-40B4-BE49-F238E27FC236}">
                <a16:creationId xmlns:a16="http://schemas.microsoft.com/office/drawing/2014/main" id="{3E08C0AE-4E20-6B40-A450-CC007D3E6806}"/>
              </a:ext>
            </a:extLst>
          </p:cNvPr>
          <p:cNvSpPr txBox="1"/>
          <p:nvPr/>
        </p:nvSpPr>
        <p:spPr>
          <a:xfrm>
            <a:off x="8018394" y="2110514"/>
            <a:ext cx="322606" cy="369332"/>
          </a:xfrm>
          <a:prstGeom prst="rect">
            <a:avLst/>
          </a:prstGeom>
          <a:noFill/>
        </p:spPr>
        <p:txBody>
          <a:bodyPr wrap="square" rtlCol="0">
            <a:spAutoFit/>
          </a:bodyPr>
          <a:lstStyle/>
          <a:p>
            <a:pPr algn="ctr"/>
            <a:r>
              <a:rPr kumimoji="1" lang="en-US" altLang="zh-CN" dirty="0"/>
              <a:t>I</a:t>
            </a:r>
            <a:endParaRPr kumimoji="1" lang="zh-CN" altLang="en-US" dirty="0"/>
          </a:p>
        </p:txBody>
      </p:sp>
      <p:sp>
        <p:nvSpPr>
          <p:cNvPr id="30" name="文本框 29">
            <a:extLst>
              <a:ext uri="{FF2B5EF4-FFF2-40B4-BE49-F238E27FC236}">
                <a16:creationId xmlns:a16="http://schemas.microsoft.com/office/drawing/2014/main" id="{88874106-364F-7940-A105-F0C27EC6C86B}"/>
              </a:ext>
            </a:extLst>
          </p:cNvPr>
          <p:cNvSpPr txBox="1"/>
          <p:nvPr/>
        </p:nvSpPr>
        <p:spPr>
          <a:xfrm>
            <a:off x="8234418" y="2110514"/>
            <a:ext cx="322606" cy="369332"/>
          </a:xfrm>
          <a:prstGeom prst="rect">
            <a:avLst/>
          </a:prstGeom>
          <a:noFill/>
        </p:spPr>
        <p:txBody>
          <a:bodyPr wrap="square" rtlCol="0">
            <a:spAutoFit/>
          </a:bodyPr>
          <a:lstStyle/>
          <a:p>
            <a:pPr algn="ctr"/>
            <a:r>
              <a:rPr kumimoji="1" lang="en-US" altLang="zh-CN" dirty="0"/>
              <a:t>I</a:t>
            </a:r>
            <a:endParaRPr kumimoji="1" lang="zh-CN" altLang="en-US" dirty="0"/>
          </a:p>
        </p:txBody>
      </p:sp>
      <p:sp>
        <p:nvSpPr>
          <p:cNvPr id="31" name="文本框 30">
            <a:extLst>
              <a:ext uri="{FF2B5EF4-FFF2-40B4-BE49-F238E27FC236}">
                <a16:creationId xmlns:a16="http://schemas.microsoft.com/office/drawing/2014/main" id="{C7B816AC-00FE-FB4A-A24B-315DF6D3C63C}"/>
              </a:ext>
            </a:extLst>
          </p:cNvPr>
          <p:cNvSpPr txBox="1"/>
          <p:nvPr/>
        </p:nvSpPr>
        <p:spPr>
          <a:xfrm>
            <a:off x="8471818" y="2102800"/>
            <a:ext cx="322606" cy="369332"/>
          </a:xfrm>
          <a:prstGeom prst="rect">
            <a:avLst/>
          </a:prstGeom>
          <a:noFill/>
        </p:spPr>
        <p:txBody>
          <a:bodyPr wrap="square" rtlCol="0">
            <a:spAutoFit/>
          </a:bodyPr>
          <a:lstStyle/>
          <a:p>
            <a:pPr algn="ctr"/>
            <a:r>
              <a:rPr kumimoji="1" lang="en-US" altLang="zh-CN" dirty="0"/>
              <a:t>I</a:t>
            </a:r>
            <a:endParaRPr kumimoji="1" lang="zh-CN" altLang="en-US" dirty="0"/>
          </a:p>
        </p:txBody>
      </p:sp>
      <p:sp>
        <p:nvSpPr>
          <p:cNvPr id="32" name="右箭头 31">
            <a:extLst>
              <a:ext uri="{FF2B5EF4-FFF2-40B4-BE49-F238E27FC236}">
                <a16:creationId xmlns:a16="http://schemas.microsoft.com/office/drawing/2014/main" id="{DCF593E7-6372-A047-831A-744E37F403D8}"/>
              </a:ext>
            </a:extLst>
          </p:cNvPr>
          <p:cNvSpPr/>
          <p:nvPr/>
        </p:nvSpPr>
        <p:spPr>
          <a:xfrm>
            <a:off x="4308552" y="2409381"/>
            <a:ext cx="864096" cy="17695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3" name="文本框 32">
            <a:extLst>
              <a:ext uri="{FF2B5EF4-FFF2-40B4-BE49-F238E27FC236}">
                <a16:creationId xmlns:a16="http://schemas.microsoft.com/office/drawing/2014/main" id="{C045C092-E30F-DF4C-A693-9CFBB113DEA2}"/>
              </a:ext>
            </a:extLst>
          </p:cNvPr>
          <p:cNvSpPr txBox="1"/>
          <p:nvPr/>
        </p:nvSpPr>
        <p:spPr>
          <a:xfrm>
            <a:off x="523353" y="3788122"/>
            <a:ext cx="3006948" cy="369332"/>
          </a:xfrm>
          <a:prstGeom prst="rect">
            <a:avLst/>
          </a:prstGeom>
          <a:noFill/>
        </p:spPr>
        <p:txBody>
          <a:bodyPr wrap="square" rtlCol="0">
            <a:spAutoFit/>
          </a:bodyPr>
          <a:lstStyle/>
          <a:p>
            <a:r>
              <a:rPr kumimoji="1" lang="en-US" altLang="zh-CN" dirty="0"/>
              <a:t>Query</a:t>
            </a:r>
            <a:r>
              <a:rPr kumimoji="1" lang="zh-CN" altLang="en-US" dirty="0"/>
              <a:t>：宫崎骏动画电影</a:t>
            </a:r>
            <a:endParaRPr kumimoji="1" lang="en-US" altLang="zh-CN" dirty="0"/>
          </a:p>
        </p:txBody>
      </p:sp>
      <p:sp>
        <p:nvSpPr>
          <p:cNvPr id="34" name="文本框 33">
            <a:extLst>
              <a:ext uri="{FF2B5EF4-FFF2-40B4-BE49-F238E27FC236}">
                <a16:creationId xmlns:a16="http://schemas.microsoft.com/office/drawing/2014/main" id="{6F5332E1-7300-874A-AE54-41D7D4B5C41E}"/>
              </a:ext>
            </a:extLst>
          </p:cNvPr>
          <p:cNvSpPr txBox="1"/>
          <p:nvPr/>
        </p:nvSpPr>
        <p:spPr>
          <a:xfrm>
            <a:off x="523353" y="4220170"/>
            <a:ext cx="3765774" cy="923330"/>
          </a:xfrm>
          <a:prstGeom prst="rect">
            <a:avLst/>
          </a:prstGeom>
          <a:noFill/>
        </p:spPr>
        <p:txBody>
          <a:bodyPr wrap="none" rtlCol="0">
            <a:spAutoFit/>
          </a:bodyPr>
          <a:lstStyle/>
          <a:p>
            <a:r>
              <a:rPr kumimoji="1" lang="en-US" altLang="zh-CN" dirty="0"/>
              <a:t>Title</a:t>
            </a:r>
            <a:r>
              <a:rPr kumimoji="1" lang="zh-CN" altLang="en-US" dirty="0"/>
              <a:t> </a:t>
            </a:r>
            <a:r>
              <a:rPr kumimoji="1" lang="en-US" altLang="zh-CN" dirty="0"/>
              <a:t>1</a:t>
            </a:r>
            <a:r>
              <a:rPr kumimoji="1" lang="zh-CN" altLang="en-US" dirty="0"/>
              <a:t>：盘点</a:t>
            </a:r>
            <a:r>
              <a:rPr kumimoji="1" lang="zh-CN" altLang="en-US" b="1" dirty="0"/>
              <a:t>宫崎骏</a:t>
            </a:r>
            <a:r>
              <a:rPr kumimoji="1" lang="zh-CN" altLang="en-US" dirty="0"/>
              <a:t>著名的</a:t>
            </a:r>
            <a:r>
              <a:rPr kumimoji="1" lang="zh-CN" altLang="en-US" b="1" dirty="0"/>
              <a:t>动画电影</a:t>
            </a:r>
            <a:endParaRPr kumimoji="1" lang="en-US" altLang="zh-CN" b="1" dirty="0"/>
          </a:p>
          <a:p>
            <a:r>
              <a:rPr kumimoji="1" lang="en-US" altLang="zh-CN" dirty="0"/>
              <a:t>Title</a:t>
            </a:r>
            <a:r>
              <a:rPr kumimoji="1" lang="zh-CN" altLang="en-US" dirty="0"/>
              <a:t> </a:t>
            </a:r>
            <a:r>
              <a:rPr kumimoji="1" lang="en-US" altLang="zh-CN" dirty="0"/>
              <a:t>2</a:t>
            </a:r>
            <a:r>
              <a:rPr kumimoji="1" lang="zh-CN" altLang="en-US" dirty="0"/>
              <a:t>：有哪些</a:t>
            </a:r>
            <a:r>
              <a:rPr kumimoji="1" lang="zh-CN" altLang="en-US" b="1" dirty="0"/>
              <a:t>宫崎骏</a:t>
            </a:r>
            <a:r>
              <a:rPr kumimoji="1" lang="zh-CN" altLang="en-US" dirty="0"/>
              <a:t>经典的</a:t>
            </a:r>
            <a:r>
              <a:rPr kumimoji="1" lang="zh-CN" altLang="en-US" b="1" dirty="0"/>
              <a:t>电影</a:t>
            </a:r>
            <a:endParaRPr kumimoji="1" lang="en-US" altLang="zh-CN" b="1" dirty="0"/>
          </a:p>
          <a:p>
            <a:endParaRPr kumimoji="1" lang="zh-CN" altLang="en-US" dirty="0"/>
          </a:p>
        </p:txBody>
      </p:sp>
    </p:spTree>
    <p:extLst>
      <p:ext uri="{BB962C8B-B14F-4D97-AF65-F5344CB8AC3E}">
        <p14:creationId xmlns:p14="http://schemas.microsoft.com/office/powerpoint/2010/main" val="744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B1D619-4CC1-F54D-B29E-AC885AA4CAF8}"/>
              </a:ext>
            </a:extLst>
          </p:cNvPr>
          <p:cNvSpPr txBox="1"/>
          <p:nvPr/>
        </p:nvSpPr>
        <p:spPr>
          <a:xfrm>
            <a:off x="1391949" y="230877"/>
            <a:ext cx="6639978" cy="523220"/>
          </a:xfrm>
          <a:prstGeom prst="rect">
            <a:avLst/>
          </a:prstGeom>
          <a:noFill/>
        </p:spPr>
        <p:txBody>
          <a:bodyPr wrap="square" rtlCol="0">
            <a:spAutoFit/>
          </a:bodyPr>
          <a:lstStyle/>
          <a:p>
            <a:pPr algn="ctr"/>
            <a:r>
              <a:rPr lang="zh-CN" altLang="en-US" sz="2800" dirty="0"/>
              <a:t>多模场景下的探索</a:t>
            </a:r>
            <a:endParaRPr lang="en-US" altLang="zh-CN" sz="2800" dirty="0"/>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3"/>
          <a:stretch>
            <a:fillRect/>
          </a:stretch>
        </p:blipFill>
        <p:spPr>
          <a:xfrm>
            <a:off x="8031927" y="221221"/>
            <a:ext cx="871928" cy="271266"/>
          </a:xfrm>
          <a:prstGeom prst="rect">
            <a:avLst/>
          </a:prstGeom>
        </p:spPr>
      </p:pic>
      <p:sp>
        <p:nvSpPr>
          <p:cNvPr id="5" name="文本框 4">
            <a:extLst>
              <a:ext uri="{FF2B5EF4-FFF2-40B4-BE49-F238E27FC236}">
                <a16:creationId xmlns:a16="http://schemas.microsoft.com/office/drawing/2014/main" id="{2A448234-7BE4-B046-A202-9F6B52DFD182}"/>
              </a:ext>
            </a:extLst>
          </p:cNvPr>
          <p:cNvSpPr txBox="1"/>
          <p:nvPr/>
        </p:nvSpPr>
        <p:spPr>
          <a:xfrm>
            <a:off x="651373" y="924724"/>
            <a:ext cx="3057247" cy="523220"/>
          </a:xfrm>
          <a:prstGeom prst="rect">
            <a:avLst/>
          </a:prstGeom>
          <a:noFill/>
        </p:spPr>
        <p:txBody>
          <a:bodyPr wrap="none" rtlCol="0">
            <a:spAutoFit/>
          </a:bodyPr>
          <a:lstStyle/>
          <a:p>
            <a:pPr algn="ctr"/>
            <a:r>
              <a:rPr kumimoji="1" lang="zh-CN" altLang="en-US" sz="1400" dirty="0"/>
              <a:t>问道武当，养生太极，这里是天门，</a:t>
            </a:r>
            <a:endParaRPr kumimoji="1" lang="en-US" altLang="zh-CN" sz="1400" dirty="0"/>
          </a:p>
          <a:p>
            <a:pPr algn="ctr"/>
            <a:r>
              <a:rPr kumimoji="1" lang="zh-CN" altLang="en-US" sz="1400" dirty="0"/>
              <a:t>你们觉得这里景色迷人吗？</a:t>
            </a:r>
          </a:p>
        </p:txBody>
      </p:sp>
      <p:sp>
        <p:nvSpPr>
          <p:cNvPr id="9" name="文本框 8">
            <a:extLst>
              <a:ext uri="{FF2B5EF4-FFF2-40B4-BE49-F238E27FC236}">
                <a16:creationId xmlns:a16="http://schemas.microsoft.com/office/drawing/2014/main" id="{A012B4B2-4929-8148-A964-47B6E7E2C62D}"/>
              </a:ext>
            </a:extLst>
          </p:cNvPr>
          <p:cNvSpPr txBox="1"/>
          <p:nvPr/>
        </p:nvSpPr>
        <p:spPr>
          <a:xfrm>
            <a:off x="3805489" y="1916265"/>
            <a:ext cx="4638796" cy="307777"/>
          </a:xfrm>
          <a:prstGeom prst="rect">
            <a:avLst/>
          </a:prstGeom>
          <a:noFill/>
        </p:spPr>
        <p:txBody>
          <a:bodyPr wrap="square" rtlCol="0">
            <a:spAutoFit/>
          </a:bodyPr>
          <a:lstStyle/>
          <a:p>
            <a:r>
              <a:rPr kumimoji="1" lang="zh-CN" altLang="en-US" sz="1400" dirty="0"/>
              <a:t>方法</a:t>
            </a:r>
            <a:r>
              <a:rPr kumimoji="1" lang="en-US" altLang="zh-CN" sz="1400" dirty="0"/>
              <a:t>1</a:t>
            </a:r>
            <a:r>
              <a:rPr kumimoji="1" lang="zh-CN" altLang="en-US" sz="1400" dirty="0"/>
              <a:t>：将视频内容文本化，然后用文本的方式解决</a:t>
            </a:r>
          </a:p>
        </p:txBody>
      </p:sp>
      <p:sp>
        <p:nvSpPr>
          <p:cNvPr id="35" name="文本框 34">
            <a:extLst>
              <a:ext uri="{FF2B5EF4-FFF2-40B4-BE49-F238E27FC236}">
                <a16:creationId xmlns:a16="http://schemas.microsoft.com/office/drawing/2014/main" id="{D1E5BF5C-5EDE-6946-A63C-C7124D92F673}"/>
              </a:ext>
            </a:extLst>
          </p:cNvPr>
          <p:cNvSpPr txBox="1"/>
          <p:nvPr/>
        </p:nvSpPr>
        <p:spPr>
          <a:xfrm>
            <a:off x="3805489" y="2665012"/>
            <a:ext cx="4638796" cy="523220"/>
          </a:xfrm>
          <a:prstGeom prst="rect">
            <a:avLst/>
          </a:prstGeom>
          <a:noFill/>
        </p:spPr>
        <p:txBody>
          <a:bodyPr wrap="square" rtlCol="0">
            <a:spAutoFit/>
          </a:bodyPr>
          <a:lstStyle/>
          <a:p>
            <a:r>
              <a:rPr kumimoji="1" lang="zh-CN" altLang="en-US" sz="1400" dirty="0"/>
              <a:t>方法</a:t>
            </a:r>
            <a:r>
              <a:rPr kumimoji="1" lang="en-US" altLang="zh-CN" sz="1400" dirty="0"/>
              <a:t>2</a:t>
            </a:r>
            <a:r>
              <a:rPr kumimoji="1" lang="zh-CN" altLang="en-US" sz="1400" dirty="0"/>
              <a:t>：用多模模型解决，</a:t>
            </a:r>
            <a:r>
              <a:rPr kumimoji="1" lang="en-US" altLang="zh-CN" sz="1400" dirty="0"/>
              <a:t>resnet50</a:t>
            </a:r>
            <a:r>
              <a:rPr kumimoji="1" lang="zh-CN" altLang="en-US" sz="1400" dirty="0"/>
              <a:t>表示视频，</a:t>
            </a:r>
            <a:r>
              <a:rPr kumimoji="1" lang="en-US" altLang="zh-CN" sz="1400" dirty="0" err="1"/>
              <a:t>bert</a:t>
            </a:r>
            <a:r>
              <a:rPr kumimoji="1" lang="zh-CN" altLang="en-US" sz="1400" dirty="0"/>
              <a:t>表示语义，构建多模态模型。</a:t>
            </a:r>
          </a:p>
        </p:txBody>
      </p:sp>
      <p:sp>
        <p:nvSpPr>
          <p:cNvPr id="10" name="文本框 9">
            <a:extLst>
              <a:ext uri="{FF2B5EF4-FFF2-40B4-BE49-F238E27FC236}">
                <a16:creationId xmlns:a16="http://schemas.microsoft.com/office/drawing/2014/main" id="{AB0AC08A-4474-7B4E-8407-0DFB02937B26}"/>
              </a:ext>
            </a:extLst>
          </p:cNvPr>
          <p:cNvSpPr txBox="1"/>
          <p:nvPr/>
        </p:nvSpPr>
        <p:spPr>
          <a:xfrm>
            <a:off x="4524292" y="3647820"/>
            <a:ext cx="2977162" cy="369332"/>
          </a:xfrm>
          <a:prstGeom prst="rect">
            <a:avLst/>
          </a:prstGeom>
          <a:noFill/>
        </p:spPr>
        <p:txBody>
          <a:bodyPr wrap="none" rtlCol="0">
            <a:spAutoFit/>
          </a:bodyPr>
          <a:lstStyle/>
          <a:p>
            <a:r>
              <a:rPr kumimoji="1" lang="en-US" altLang="zh-CN" dirty="0"/>
              <a:t>Bert</a:t>
            </a:r>
            <a:r>
              <a:rPr kumimoji="1" lang="zh-CN" altLang="en-US" dirty="0"/>
              <a:t> 与 </a:t>
            </a:r>
            <a:r>
              <a:rPr kumimoji="1" lang="en-US" altLang="zh-CN" dirty="0"/>
              <a:t>Resnet</a:t>
            </a:r>
            <a:r>
              <a:rPr kumimoji="1" lang="zh-CN" altLang="en-US" dirty="0"/>
              <a:t> 的表示 </a:t>
            </a:r>
            <a:r>
              <a:rPr kumimoji="1" lang="en-US" altLang="zh-CN" dirty="0"/>
              <a:t>gap</a:t>
            </a:r>
            <a:r>
              <a:rPr kumimoji="1" lang="zh-CN" altLang="en-US" dirty="0"/>
              <a:t> ？</a:t>
            </a:r>
          </a:p>
        </p:txBody>
      </p:sp>
      <p:pic>
        <p:nvPicPr>
          <p:cNvPr id="13" name="图片 12">
            <a:extLst>
              <a:ext uri="{FF2B5EF4-FFF2-40B4-BE49-F238E27FC236}">
                <a16:creationId xmlns:a16="http://schemas.microsoft.com/office/drawing/2014/main" id="{2318E66C-07F0-7D43-A604-1D35920865C1}"/>
              </a:ext>
            </a:extLst>
          </p:cNvPr>
          <p:cNvPicPr>
            <a:picLocks noChangeAspect="1"/>
          </p:cNvPicPr>
          <p:nvPr/>
        </p:nvPicPr>
        <p:blipFill>
          <a:blip r:embed="rId4"/>
          <a:stretch>
            <a:fillRect/>
          </a:stretch>
        </p:blipFill>
        <p:spPr>
          <a:xfrm>
            <a:off x="954156" y="1547204"/>
            <a:ext cx="2241144" cy="3282055"/>
          </a:xfrm>
          <a:prstGeom prst="rect">
            <a:avLst/>
          </a:prstGeom>
        </p:spPr>
      </p:pic>
    </p:spTree>
    <p:extLst>
      <p:ext uri="{BB962C8B-B14F-4D97-AF65-F5344CB8AC3E}">
        <p14:creationId xmlns:p14="http://schemas.microsoft.com/office/powerpoint/2010/main" val="306612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B1D619-4CC1-F54D-B29E-AC885AA4CAF8}"/>
              </a:ext>
            </a:extLst>
          </p:cNvPr>
          <p:cNvSpPr txBox="1"/>
          <p:nvPr/>
        </p:nvSpPr>
        <p:spPr>
          <a:xfrm>
            <a:off x="1391949" y="230877"/>
            <a:ext cx="6639978" cy="523220"/>
          </a:xfrm>
          <a:prstGeom prst="rect">
            <a:avLst/>
          </a:prstGeom>
          <a:noFill/>
        </p:spPr>
        <p:txBody>
          <a:bodyPr wrap="square" rtlCol="0">
            <a:spAutoFit/>
          </a:bodyPr>
          <a:lstStyle/>
          <a:p>
            <a:pPr algn="ctr"/>
            <a:r>
              <a:rPr lang="zh-CN" altLang="en-US" sz="2800" dirty="0"/>
              <a:t>嵌套实体 </a:t>
            </a:r>
            <a:r>
              <a:rPr lang="en-US" altLang="zh-CN" sz="2800" dirty="0"/>
              <a:t>–</a:t>
            </a:r>
            <a:r>
              <a:rPr lang="zh-CN" altLang="en-US" sz="2800" dirty="0"/>
              <a:t> 序列标注</a:t>
            </a:r>
            <a:endParaRPr lang="en-US" altLang="zh-CN" sz="2800" dirty="0"/>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3"/>
          <a:stretch>
            <a:fillRect/>
          </a:stretch>
        </p:blipFill>
        <p:spPr>
          <a:xfrm>
            <a:off x="8031927" y="221221"/>
            <a:ext cx="871928" cy="271266"/>
          </a:xfrm>
          <a:prstGeom prst="rect">
            <a:avLst/>
          </a:prstGeom>
        </p:spPr>
      </p:pic>
      <p:pic>
        <p:nvPicPr>
          <p:cNvPr id="4" name="图片 3">
            <a:extLst>
              <a:ext uri="{FF2B5EF4-FFF2-40B4-BE49-F238E27FC236}">
                <a16:creationId xmlns:a16="http://schemas.microsoft.com/office/drawing/2014/main" id="{AA06729C-90DE-0641-B676-0BD2BA4D5C0D}"/>
              </a:ext>
            </a:extLst>
          </p:cNvPr>
          <p:cNvPicPr>
            <a:picLocks noChangeAspect="1"/>
          </p:cNvPicPr>
          <p:nvPr/>
        </p:nvPicPr>
        <p:blipFill>
          <a:blip r:embed="rId4"/>
          <a:stretch>
            <a:fillRect/>
          </a:stretch>
        </p:blipFill>
        <p:spPr>
          <a:xfrm>
            <a:off x="500932" y="1332190"/>
            <a:ext cx="8189298" cy="2921757"/>
          </a:xfrm>
          <a:prstGeom prst="rect">
            <a:avLst/>
          </a:prstGeom>
        </p:spPr>
      </p:pic>
    </p:spTree>
    <p:extLst>
      <p:ext uri="{BB962C8B-B14F-4D97-AF65-F5344CB8AC3E}">
        <p14:creationId xmlns:p14="http://schemas.microsoft.com/office/powerpoint/2010/main" val="144428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B1D619-4CC1-F54D-B29E-AC885AA4CAF8}"/>
              </a:ext>
            </a:extLst>
          </p:cNvPr>
          <p:cNvSpPr txBox="1"/>
          <p:nvPr/>
        </p:nvSpPr>
        <p:spPr>
          <a:xfrm>
            <a:off x="1391949" y="230877"/>
            <a:ext cx="6639978" cy="523220"/>
          </a:xfrm>
          <a:prstGeom prst="rect">
            <a:avLst/>
          </a:prstGeom>
          <a:noFill/>
        </p:spPr>
        <p:txBody>
          <a:bodyPr wrap="square" rtlCol="0">
            <a:spAutoFit/>
          </a:bodyPr>
          <a:lstStyle/>
          <a:p>
            <a:pPr algn="ctr"/>
            <a:r>
              <a:rPr lang="zh-CN" altLang="en-US" sz="2800" dirty="0"/>
              <a:t>嵌套实体 </a:t>
            </a:r>
            <a:r>
              <a:rPr lang="en-US" altLang="zh-CN" sz="2800" dirty="0"/>
              <a:t>–</a:t>
            </a:r>
            <a:r>
              <a:rPr lang="zh-CN" altLang="en-US" sz="2800" dirty="0"/>
              <a:t> 指针标注</a:t>
            </a:r>
            <a:endParaRPr lang="en-US" altLang="zh-CN" sz="2800" dirty="0"/>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3"/>
          <a:stretch>
            <a:fillRect/>
          </a:stretch>
        </p:blipFill>
        <p:spPr>
          <a:xfrm>
            <a:off x="8031927" y="221221"/>
            <a:ext cx="871928" cy="271266"/>
          </a:xfrm>
          <a:prstGeom prst="rect">
            <a:avLst/>
          </a:prstGeom>
        </p:spPr>
      </p:pic>
      <p:pic>
        <p:nvPicPr>
          <p:cNvPr id="3" name="图片 2">
            <a:extLst>
              <a:ext uri="{FF2B5EF4-FFF2-40B4-BE49-F238E27FC236}">
                <a16:creationId xmlns:a16="http://schemas.microsoft.com/office/drawing/2014/main" id="{16C809E7-1C72-DC42-B35B-2283038A4A74}"/>
              </a:ext>
            </a:extLst>
          </p:cNvPr>
          <p:cNvPicPr>
            <a:picLocks noChangeAspect="1"/>
          </p:cNvPicPr>
          <p:nvPr/>
        </p:nvPicPr>
        <p:blipFill>
          <a:blip r:embed="rId4"/>
          <a:stretch>
            <a:fillRect/>
          </a:stretch>
        </p:blipFill>
        <p:spPr>
          <a:xfrm>
            <a:off x="667906" y="1628268"/>
            <a:ext cx="7108466" cy="1908755"/>
          </a:xfrm>
          <a:prstGeom prst="rect">
            <a:avLst/>
          </a:prstGeom>
        </p:spPr>
      </p:pic>
    </p:spTree>
    <p:extLst>
      <p:ext uri="{BB962C8B-B14F-4D97-AF65-F5344CB8AC3E}">
        <p14:creationId xmlns:p14="http://schemas.microsoft.com/office/powerpoint/2010/main" val="366788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B1D619-4CC1-F54D-B29E-AC885AA4CAF8}"/>
              </a:ext>
            </a:extLst>
          </p:cNvPr>
          <p:cNvSpPr txBox="1"/>
          <p:nvPr/>
        </p:nvSpPr>
        <p:spPr>
          <a:xfrm>
            <a:off x="1391949" y="230877"/>
            <a:ext cx="6639978" cy="523220"/>
          </a:xfrm>
          <a:prstGeom prst="rect">
            <a:avLst/>
          </a:prstGeom>
          <a:noFill/>
        </p:spPr>
        <p:txBody>
          <a:bodyPr wrap="square" rtlCol="0">
            <a:spAutoFit/>
          </a:bodyPr>
          <a:lstStyle/>
          <a:p>
            <a:pPr algn="ctr"/>
            <a:r>
              <a:rPr lang="zh-CN" altLang="en-US" sz="2800" dirty="0"/>
              <a:t>嵌套实体 </a:t>
            </a:r>
            <a:r>
              <a:rPr lang="en-US" altLang="zh-CN" sz="2800" dirty="0"/>
              <a:t>–</a:t>
            </a:r>
            <a:r>
              <a:rPr lang="zh-CN" altLang="en-US" sz="2800" dirty="0"/>
              <a:t> 多头标注</a:t>
            </a:r>
            <a:endParaRPr lang="en-US" altLang="zh-CN" sz="2800" dirty="0"/>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3"/>
          <a:stretch>
            <a:fillRect/>
          </a:stretch>
        </p:blipFill>
        <p:spPr>
          <a:xfrm>
            <a:off x="8031927" y="221221"/>
            <a:ext cx="871928" cy="271266"/>
          </a:xfrm>
          <a:prstGeom prst="rect">
            <a:avLst/>
          </a:prstGeom>
        </p:spPr>
      </p:pic>
      <p:pic>
        <p:nvPicPr>
          <p:cNvPr id="4" name="图片 3">
            <a:extLst>
              <a:ext uri="{FF2B5EF4-FFF2-40B4-BE49-F238E27FC236}">
                <a16:creationId xmlns:a16="http://schemas.microsoft.com/office/drawing/2014/main" id="{76C9A8EB-2B9B-B94E-B30D-04BFAF9379E0}"/>
              </a:ext>
            </a:extLst>
          </p:cNvPr>
          <p:cNvPicPr>
            <a:picLocks noChangeAspect="1"/>
          </p:cNvPicPr>
          <p:nvPr/>
        </p:nvPicPr>
        <p:blipFill>
          <a:blip r:embed="rId4"/>
          <a:stretch>
            <a:fillRect/>
          </a:stretch>
        </p:blipFill>
        <p:spPr>
          <a:xfrm>
            <a:off x="3267986" y="1135037"/>
            <a:ext cx="2812642" cy="3475726"/>
          </a:xfrm>
          <a:prstGeom prst="rect">
            <a:avLst/>
          </a:prstGeom>
        </p:spPr>
      </p:pic>
    </p:spTree>
    <p:extLst>
      <p:ext uri="{BB962C8B-B14F-4D97-AF65-F5344CB8AC3E}">
        <p14:creationId xmlns:p14="http://schemas.microsoft.com/office/powerpoint/2010/main" val="284141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A825483-A630-6145-81FA-F4B993A905B9}"/>
              </a:ext>
            </a:extLst>
          </p:cNvPr>
          <p:cNvSpPr/>
          <p:nvPr/>
        </p:nvSpPr>
        <p:spPr>
          <a:xfrm>
            <a:off x="0" y="0"/>
            <a:ext cx="9144000" cy="51435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 name="文本框 1"/>
          <p:cNvSpPr txBox="1"/>
          <p:nvPr/>
        </p:nvSpPr>
        <p:spPr>
          <a:xfrm>
            <a:off x="1485028" y="1353873"/>
            <a:ext cx="5992898" cy="1446550"/>
          </a:xfrm>
          <a:prstGeom prst="rect">
            <a:avLst/>
          </a:prstGeom>
          <a:noFill/>
        </p:spPr>
        <p:txBody>
          <a:bodyPr wrap="square" rtlCol="0">
            <a:spAutoFit/>
          </a:bodyPr>
          <a:lstStyle/>
          <a:p>
            <a:pPr algn="ctr"/>
            <a:r>
              <a:rPr lang="en-US" altLang="zh-CN" sz="8800" dirty="0">
                <a:solidFill>
                  <a:schemeClr val="tx1">
                    <a:lumMod val="65000"/>
                    <a:lumOff val="35000"/>
                  </a:schemeClr>
                </a:solidFill>
              </a:rPr>
              <a:t>END</a:t>
            </a:r>
            <a:endParaRPr lang="zh-CN" altLang="en-US" sz="8800" dirty="0">
              <a:solidFill>
                <a:schemeClr val="tx1">
                  <a:lumMod val="65000"/>
                  <a:lumOff val="35000"/>
                </a:schemeClr>
              </a:solidFill>
            </a:endParaRPr>
          </a:p>
        </p:txBody>
      </p:sp>
      <p:sp>
        <p:nvSpPr>
          <p:cNvPr id="30" name="矩形 29"/>
          <p:cNvSpPr/>
          <p:nvPr/>
        </p:nvSpPr>
        <p:spPr>
          <a:xfrm>
            <a:off x="-67201" y="-47879"/>
            <a:ext cx="933555" cy="949570"/>
          </a:xfrm>
          <a:custGeom>
            <a:avLst/>
            <a:gdLst>
              <a:gd name="connsiteX0" fmla="*/ 0 w 1877786"/>
              <a:gd name="connsiteY0" fmla="*/ 0 h 1828800"/>
              <a:gd name="connsiteX1" fmla="*/ 1877786 w 1877786"/>
              <a:gd name="connsiteY1" fmla="*/ 0 h 1828800"/>
              <a:gd name="connsiteX2" fmla="*/ 1877786 w 1877786"/>
              <a:gd name="connsiteY2" fmla="*/ 1828800 h 1828800"/>
              <a:gd name="connsiteX3" fmla="*/ 0 w 1877786"/>
              <a:gd name="connsiteY3" fmla="*/ 1828800 h 1828800"/>
              <a:gd name="connsiteX4" fmla="*/ 0 w 1877786"/>
              <a:gd name="connsiteY4" fmla="*/ 0 h 1828800"/>
              <a:gd name="connsiteX0" fmla="*/ 0 w 1877786"/>
              <a:gd name="connsiteY0" fmla="*/ 1828800 h 1828800"/>
              <a:gd name="connsiteX1" fmla="*/ 1877786 w 1877786"/>
              <a:gd name="connsiteY1" fmla="*/ 0 h 1828800"/>
              <a:gd name="connsiteX2" fmla="*/ 1877786 w 1877786"/>
              <a:gd name="connsiteY2" fmla="*/ 1828800 h 1828800"/>
              <a:gd name="connsiteX3" fmla="*/ 0 w 1877786"/>
              <a:gd name="connsiteY3" fmla="*/ 1828800 h 1828800"/>
              <a:gd name="connsiteX0" fmla="*/ 1877786 w 1969226"/>
              <a:gd name="connsiteY0" fmla="*/ 0 h 1828800"/>
              <a:gd name="connsiteX1" fmla="*/ 1877786 w 1969226"/>
              <a:gd name="connsiteY1" fmla="*/ 1828800 h 1828800"/>
              <a:gd name="connsiteX2" fmla="*/ 0 w 1969226"/>
              <a:gd name="connsiteY2" fmla="*/ 1828800 h 1828800"/>
              <a:gd name="connsiteX3" fmla="*/ 1969226 w 1969226"/>
              <a:gd name="connsiteY3" fmla="*/ 91440 h 1828800"/>
              <a:gd name="connsiteX0" fmla="*/ 1877786 w 1877786"/>
              <a:gd name="connsiteY0" fmla="*/ 0 h 1828800"/>
              <a:gd name="connsiteX1" fmla="*/ 1877786 w 1877786"/>
              <a:gd name="connsiteY1" fmla="*/ 1828800 h 1828800"/>
              <a:gd name="connsiteX2" fmla="*/ 0 w 1877786"/>
              <a:gd name="connsiteY2" fmla="*/ 1828800 h 1828800"/>
              <a:gd name="connsiteX0" fmla="*/ 1863719 w 1877786"/>
              <a:gd name="connsiteY0" fmla="*/ 0 h 1266093"/>
              <a:gd name="connsiteX1" fmla="*/ 1877786 w 1877786"/>
              <a:gd name="connsiteY1" fmla="*/ 1266093 h 1266093"/>
              <a:gd name="connsiteX2" fmla="*/ 0 w 1877786"/>
              <a:gd name="connsiteY2" fmla="*/ 1266093 h 1266093"/>
              <a:gd name="connsiteX0" fmla="*/ 1230673 w 1244740"/>
              <a:gd name="connsiteY0" fmla="*/ 0 h 1266093"/>
              <a:gd name="connsiteX1" fmla="*/ 1244740 w 1244740"/>
              <a:gd name="connsiteY1" fmla="*/ 1266093 h 1266093"/>
              <a:gd name="connsiteX2" fmla="*/ 0 w 1244740"/>
              <a:gd name="connsiteY2" fmla="*/ 1266093 h 1266093"/>
            </a:gdLst>
            <a:ahLst/>
            <a:cxnLst>
              <a:cxn ang="0">
                <a:pos x="connsiteX0" y="connsiteY0"/>
              </a:cxn>
              <a:cxn ang="0">
                <a:pos x="connsiteX1" y="connsiteY1"/>
              </a:cxn>
              <a:cxn ang="0">
                <a:pos x="connsiteX2" y="connsiteY2"/>
              </a:cxn>
            </a:cxnLst>
            <a:rect l="l" t="t" r="r" b="b"/>
            <a:pathLst>
              <a:path w="1244740" h="1266093">
                <a:moveTo>
                  <a:pt x="1230673" y="0"/>
                </a:moveTo>
                <a:lnTo>
                  <a:pt x="1244740" y="1266093"/>
                </a:lnTo>
                <a:lnTo>
                  <a:pt x="0" y="1266093"/>
                </a:lnTo>
              </a:path>
            </a:pathLst>
          </a:cu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1" name="矩形 30"/>
          <p:cNvSpPr/>
          <p:nvPr/>
        </p:nvSpPr>
        <p:spPr>
          <a:xfrm rot="1515423">
            <a:off x="532525" y="355442"/>
            <a:ext cx="689180" cy="671202"/>
          </a:xfrm>
          <a:prstGeom prst="rect">
            <a:avLst/>
          </a:pr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2" name="矩形 31"/>
          <p:cNvSpPr/>
          <p:nvPr/>
        </p:nvSpPr>
        <p:spPr>
          <a:xfrm rot="2208793">
            <a:off x="827826" y="942401"/>
            <a:ext cx="551304" cy="536922"/>
          </a:xfrm>
          <a:prstGeom prst="rect">
            <a:avLst/>
          </a:pr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3" name="矩形 32"/>
          <p:cNvSpPr/>
          <p:nvPr/>
        </p:nvSpPr>
        <p:spPr>
          <a:xfrm rot="3854316">
            <a:off x="833088" y="1467304"/>
            <a:ext cx="402792" cy="392285"/>
          </a:xfrm>
          <a:prstGeom prst="rect">
            <a:avLst/>
          </a:pr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1" name="矩形 10"/>
          <p:cNvSpPr/>
          <p:nvPr/>
        </p:nvSpPr>
        <p:spPr>
          <a:xfrm rot="13478624">
            <a:off x="7421130" y="4451254"/>
            <a:ext cx="1408340" cy="1371600"/>
          </a:xfrm>
          <a:custGeom>
            <a:avLst/>
            <a:gdLst>
              <a:gd name="connsiteX0" fmla="*/ 0 w 1877786"/>
              <a:gd name="connsiteY0" fmla="*/ 0 h 1828800"/>
              <a:gd name="connsiteX1" fmla="*/ 1877786 w 1877786"/>
              <a:gd name="connsiteY1" fmla="*/ 0 h 1828800"/>
              <a:gd name="connsiteX2" fmla="*/ 1877786 w 1877786"/>
              <a:gd name="connsiteY2" fmla="*/ 1828800 h 1828800"/>
              <a:gd name="connsiteX3" fmla="*/ 0 w 1877786"/>
              <a:gd name="connsiteY3" fmla="*/ 1828800 h 1828800"/>
              <a:gd name="connsiteX4" fmla="*/ 0 w 1877786"/>
              <a:gd name="connsiteY4" fmla="*/ 0 h 1828800"/>
              <a:gd name="connsiteX0" fmla="*/ 0 w 1877786"/>
              <a:gd name="connsiteY0" fmla="*/ 1828800 h 1828800"/>
              <a:gd name="connsiteX1" fmla="*/ 1877786 w 1877786"/>
              <a:gd name="connsiteY1" fmla="*/ 0 h 1828800"/>
              <a:gd name="connsiteX2" fmla="*/ 1877786 w 1877786"/>
              <a:gd name="connsiteY2" fmla="*/ 1828800 h 1828800"/>
              <a:gd name="connsiteX3" fmla="*/ 0 w 1877786"/>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1877786" h="1828800">
                <a:moveTo>
                  <a:pt x="0" y="1828800"/>
                </a:moveTo>
                <a:lnTo>
                  <a:pt x="1877786" y="0"/>
                </a:lnTo>
                <a:lnTo>
                  <a:pt x="1877786" y="1828800"/>
                </a:lnTo>
                <a:lnTo>
                  <a:pt x="0" y="1828800"/>
                </a:lnTo>
                <a:close/>
              </a:path>
            </a:pathLst>
          </a:cu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pic>
        <p:nvPicPr>
          <p:cNvPr id="16" name="图片 15">
            <a:extLst>
              <a:ext uri="{FF2B5EF4-FFF2-40B4-BE49-F238E27FC236}">
                <a16:creationId xmlns:a16="http://schemas.microsoft.com/office/drawing/2014/main" id="{977C6437-B164-BE4B-A963-7B679DB68034}"/>
              </a:ext>
            </a:extLst>
          </p:cNvPr>
          <p:cNvPicPr>
            <a:picLocks noChangeAspect="1"/>
          </p:cNvPicPr>
          <p:nvPr/>
        </p:nvPicPr>
        <p:blipFill>
          <a:blip r:embed="rId2"/>
          <a:stretch>
            <a:fillRect/>
          </a:stretch>
        </p:blipFill>
        <p:spPr>
          <a:xfrm>
            <a:off x="8031927" y="221221"/>
            <a:ext cx="871928" cy="271266"/>
          </a:xfrm>
          <a:prstGeom prst="rect">
            <a:avLst/>
          </a:prstGeom>
        </p:spPr>
      </p:pic>
    </p:spTree>
    <p:extLst>
      <p:ext uri="{BB962C8B-B14F-4D97-AF65-F5344CB8AC3E}">
        <p14:creationId xmlns:p14="http://schemas.microsoft.com/office/powerpoint/2010/main" val="31989305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accel="50000" decel="50000" fill="hold" grpId="0" nodeType="withEffect">
                                      <p:stCondLst>
                                        <p:cond delay="0"/>
                                      </p:stCondLst>
                                      <p:childTnLst>
                                        <p:animMotion origin="layout" path="M 1.11022E-16 4.44444E-6 L -0.01432 0.00138 " pathEditMode="relative" rAng="0" ptsTypes="AA">
                                          <p:cBhvr>
                                            <p:cTn id="9" dur="3000" fill="hold"/>
                                            <p:tgtEl>
                                              <p:spTgt spid="2"/>
                                            </p:tgtEl>
                                            <p:attrNameLst>
                                              <p:attrName>ppt_x</p:attrName>
                                              <p:attrName>ppt_y</p:attrName>
                                            </p:attrNameLst>
                                          </p:cBhvr>
                                          <p:rCtr x="-71600" y="690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14:presetBounceEnd="44000">
                                      <p:stCondLst>
                                        <p:cond delay="200"/>
                                      </p:stCondLst>
                                      <p:childTnLst>
                                        <p:set>
                                          <p:cBhvr>
                                            <p:cTn id="15" dur="1" fill="hold">
                                              <p:stCondLst>
                                                <p:cond delay="0"/>
                                              </p:stCondLst>
                                            </p:cTn>
                                            <p:tgtEl>
                                              <p:spTgt spid="30"/>
                                            </p:tgtEl>
                                            <p:attrNameLst>
                                              <p:attrName>style.visibility</p:attrName>
                                            </p:attrNameLst>
                                          </p:cBhvr>
                                          <p:to>
                                            <p:strVal val="visible"/>
                                          </p:to>
                                        </p:set>
                                        <p:anim calcmode="lin" valueType="num" p14:bounceEnd="44000">
                                          <p:cBhvr additive="base">
                                            <p:cTn id="16" dur="500" fill="hold"/>
                                            <p:tgtEl>
                                              <p:spTgt spid="30"/>
                                            </p:tgtEl>
                                            <p:attrNameLst>
                                              <p:attrName>ppt_x</p:attrName>
                                            </p:attrNameLst>
                                          </p:cBhvr>
                                          <p:tavLst>
                                            <p:tav tm="0">
                                              <p:val>
                                                <p:strVal val="0-#ppt_w/2"/>
                                              </p:val>
                                            </p:tav>
                                            <p:tav tm="100000">
                                              <p:val>
                                                <p:strVal val="#ppt_x"/>
                                              </p:val>
                                            </p:tav>
                                          </p:tavLst>
                                        </p:anim>
                                        <p:anim calcmode="lin" valueType="num" p14:bounceEnd="44000">
                                          <p:cBhvr additive="base">
                                            <p:cTn id="17" dur="500" fill="hold"/>
                                            <p:tgtEl>
                                              <p:spTgt spid="30"/>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50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250"/>
                                            <p:tgtEl>
                                              <p:spTgt spid="31"/>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250"/>
                                            <p:tgtEl>
                                              <p:spTgt spid="32"/>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0" grpId="0" animBg="1"/>
          <p:bldP spid="31" grpId="0" animBg="1"/>
          <p:bldP spid="32" grpId="0" animBg="1"/>
          <p:bldP spid="33" grpId="0" animBg="1"/>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accel="50000" decel="50000" fill="hold" grpId="0" nodeType="withEffect">
                                      <p:stCondLst>
                                        <p:cond delay="0"/>
                                      </p:stCondLst>
                                      <p:childTnLst>
                                        <p:animMotion origin="layout" path="M 1.11022E-16 4.44444E-6 L -0.01432 0.00138 " pathEditMode="relative" rAng="0" ptsTypes="AA">
                                          <p:cBhvr>
                                            <p:cTn id="9" dur="3000" fill="hold"/>
                                            <p:tgtEl>
                                              <p:spTgt spid="2"/>
                                            </p:tgtEl>
                                            <p:attrNameLst>
                                              <p:attrName>ppt_x</p:attrName>
                                              <p:attrName>ppt_y</p:attrName>
                                            </p:attrNameLst>
                                          </p:cBhvr>
                                          <p:rCtr x="-71600" y="690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20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50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250"/>
                                            <p:tgtEl>
                                              <p:spTgt spid="31"/>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250"/>
                                            <p:tgtEl>
                                              <p:spTgt spid="32"/>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0" grpId="0" animBg="1"/>
          <p:bldP spid="31" grpId="0" animBg="1"/>
          <p:bldP spid="32" grpId="0" animBg="1"/>
          <p:bldP spid="33" grpId="0" animBg="1"/>
          <p:bldP spid="11" grpId="0" animBg="1"/>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B1D619-4CC1-F54D-B29E-AC885AA4CAF8}"/>
              </a:ext>
            </a:extLst>
          </p:cNvPr>
          <p:cNvSpPr txBox="1"/>
          <p:nvPr/>
        </p:nvSpPr>
        <p:spPr>
          <a:xfrm>
            <a:off x="1426889" y="108986"/>
            <a:ext cx="6639978" cy="523220"/>
          </a:xfrm>
          <a:prstGeom prst="rect">
            <a:avLst/>
          </a:prstGeom>
          <a:noFill/>
        </p:spPr>
        <p:txBody>
          <a:bodyPr wrap="square" rtlCol="0">
            <a:spAutoFit/>
          </a:bodyPr>
          <a:lstStyle/>
          <a:p>
            <a:pPr algn="ctr"/>
            <a:r>
              <a:rPr lang="zh-CN" altLang="en-US" sz="2800" dirty="0"/>
              <a:t>什么是关系抽取？</a:t>
            </a:r>
            <a:endParaRPr lang="en-US" altLang="zh-CN" sz="2800" dirty="0"/>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3"/>
          <a:stretch>
            <a:fillRect/>
          </a:stretch>
        </p:blipFill>
        <p:spPr>
          <a:xfrm>
            <a:off x="8031927" y="221221"/>
            <a:ext cx="871928" cy="271266"/>
          </a:xfrm>
          <a:prstGeom prst="rect">
            <a:avLst/>
          </a:prstGeom>
        </p:spPr>
      </p:pic>
      <p:sp>
        <p:nvSpPr>
          <p:cNvPr id="5" name="文本框 4">
            <a:extLst>
              <a:ext uri="{FF2B5EF4-FFF2-40B4-BE49-F238E27FC236}">
                <a16:creationId xmlns:a16="http://schemas.microsoft.com/office/drawing/2014/main" id="{E877430A-C691-D443-804E-7E0D7D40DC11}"/>
              </a:ext>
            </a:extLst>
          </p:cNvPr>
          <p:cNvSpPr txBox="1"/>
          <p:nvPr/>
        </p:nvSpPr>
        <p:spPr>
          <a:xfrm>
            <a:off x="188790" y="4682782"/>
            <a:ext cx="4705262" cy="307777"/>
          </a:xfrm>
          <a:prstGeom prst="rect">
            <a:avLst/>
          </a:prstGeom>
          <a:noFill/>
        </p:spPr>
        <p:txBody>
          <a:bodyPr wrap="none" rtlCol="0">
            <a:spAutoFit/>
          </a:bodyPr>
          <a:lstStyle/>
          <a:p>
            <a:r>
              <a:rPr lang="en" altLang="zh-CN" sz="1400" dirty="0"/>
              <a:t>Pre-trained Models for Natural Language Processing- A Survey</a:t>
            </a:r>
            <a:endParaRPr kumimoji="1" lang="zh-CN" altLang="en-US" sz="1100" dirty="0"/>
          </a:p>
        </p:txBody>
      </p:sp>
    </p:spTree>
    <p:extLst>
      <p:ext uri="{BB962C8B-B14F-4D97-AF65-F5344CB8AC3E}">
        <p14:creationId xmlns:p14="http://schemas.microsoft.com/office/powerpoint/2010/main" val="187681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B1D619-4CC1-F54D-B29E-AC885AA4CAF8}"/>
              </a:ext>
            </a:extLst>
          </p:cNvPr>
          <p:cNvSpPr txBox="1"/>
          <p:nvPr/>
        </p:nvSpPr>
        <p:spPr>
          <a:xfrm>
            <a:off x="1426889" y="108986"/>
            <a:ext cx="6639978" cy="523220"/>
          </a:xfrm>
          <a:prstGeom prst="rect">
            <a:avLst/>
          </a:prstGeom>
          <a:noFill/>
        </p:spPr>
        <p:txBody>
          <a:bodyPr wrap="square" rtlCol="0">
            <a:spAutoFit/>
          </a:bodyPr>
          <a:lstStyle/>
          <a:p>
            <a:pPr algn="ctr"/>
            <a:r>
              <a:rPr lang="zh-CN" altLang="en-US" sz="2800" dirty="0"/>
              <a:t>关系抽取技术一览</a:t>
            </a:r>
            <a:endParaRPr lang="en-US" altLang="zh-CN" sz="2800" dirty="0"/>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3"/>
          <a:stretch>
            <a:fillRect/>
          </a:stretch>
        </p:blipFill>
        <p:spPr>
          <a:xfrm>
            <a:off x="8031927" y="221221"/>
            <a:ext cx="871928" cy="271266"/>
          </a:xfrm>
          <a:prstGeom prst="rect">
            <a:avLst/>
          </a:prstGeom>
        </p:spPr>
      </p:pic>
      <p:sp>
        <p:nvSpPr>
          <p:cNvPr id="5" name="文本框 4">
            <a:extLst>
              <a:ext uri="{FF2B5EF4-FFF2-40B4-BE49-F238E27FC236}">
                <a16:creationId xmlns:a16="http://schemas.microsoft.com/office/drawing/2014/main" id="{E877430A-C691-D443-804E-7E0D7D40DC11}"/>
              </a:ext>
            </a:extLst>
          </p:cNvPr>
          <p:cNvSpPr txBox="1"/>
          <p:nvPr/>
        </p:nvSpPr>
        <p:spPr>
          <a:xfrm>
            <a:off x="188790" y="4682782"/>
            <a:ext cx="4705262" cy="307777"/>
          </a:xfrm>
          <a:prstGeom prst="rect">
            <a:avLst/>
          </a:prstGeom>
          <a:noFill/>
        </p:spPr>
        <p:txBody>
          <a:bodyPr wrap="none" rtlCol="0">
            <a:spAutoFit/>
          </a:bodyPr>
          <a:lstStyle/>
          <a:p>
            <a:r>
              <a:rPr lang="en" altLang="zh-CN" sz="1400" dirty="0"/>
              <a:t>Pre-trained Models for Natural Language Processing- A Survey</a:t>
            </a:r>
            <a:endParaRPr kumimoji="1" lang="zh-CN" altLang="en-US" sz="1100" dirty="0"/>
          </a:p>
        </p:txBody>
      </p:sp>
      <p:sp>
        <p:nvSpPr>
          <p:cNvPr id="7" name="矩形 6">
            <a:extLst>
              <a:ext uri="{FF2B5EF4-FFF2-40B4-BE49-F238E27FC236}">
                <a16:creationId xmlns:a16="http://schemas.microsoft.com/office/drawing/2014/main" id="{E687F2D1-9281-814C-9393-AB170EE4A0CB}"/>
              </a:ext>
            </a:extLst>
          </p:cNvPr>
          <p:cNvSpPr/>
          <p:nvPr/>
        </p:nvSpPr>
        <p:spPr>
          <a:xfrm>
            <a:off x="580446" y="2370813"/>
            <a:ext cx="1701580" cy="580447"/>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b="1" dirty="0">
                <a:solidFill>
                  <a:schemeClr val="tx1"/>
                </a:solidFill>
              </a:rPr>
              <a:t>命名实体识别</a:t>
            </a:r>
          </a:p>
        </p:txBody>
      </p:sp>
      <p:sp>
        <p:nvSpPr>
          <p:cNvPr id="8" name="矩形 7">
            <a:extLst>
              <a:ext uri="{FF2B5EF4-FFF2-40B4-BE49-F238E27FC236}">
                <a16:creationId xmlns:a16="http://schemas.microsoft.com/office/drawing/2014/main" id="{AFA236A0-C8A8-C647-A09C-C168324B033F}"/>
              </a:ext>
            </a:extLst>
          </p:cNvPr>
          <p:cNvSpPr/>
          <p:nvPr/>
        </p:nvSpPr>
        <p:spPr>
          <a:xfrm>
            <a:off x="3538331" y="1784406"/>
            <a:ext cx="4158532" cy="438647"/>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chemeClr val="tx1"/>
                </a:solidFill>
              </a:rPr>
              <a:t>基于规则的方法，如词表，正则</a:t>
            </a:r>
          </a:p>
        </p:txBody>
      </p:sp>
      <p:sp>
        <p:nvSpPr>
          <p:cNvPr id="9" name="矩形 8">
            <a:extLst>
              <a:ext uri="{FF2B5EF4-FFF2-40B4-BE49-F238E27FC236}">
                <a16:creationId xmlns:a16="http://schemas.microsoft.com/office/drawing/2014/main" id="{D6233DBA-D875-5640-9F01-33D078BB6366}"/>
              </a:ext>
            </a:extLst>
          </p:cNvPr>
          <p:cNvSpPr/>
          <p:nvPr/>
        </p:nvSpPr>
        <p:spPr>
          <a:xfrm>
            <a:off x="3538331" y="3061252"/>
            <a:ext cx="4528536" cy="633121"/>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chemeClr val="tx1"/>
                </a:solidFill>
              </a:rPr>
              <a:t>基于深度学习的方法：</a:t>
            </a:r>
            <a:endParaRPr kumimoji="1" lang="en-US" altLang="zh-CN" dirty="0">
              <a:solidFill>
                <a:schemeClr val="tx1"/>
              </a:solidFill>
            </a:endParaRPr>
          </a:p>
          <a:p>
            <a:pPr algn="ctr"/>
            <a:r>
              <a:rPr kumimoji="1" lang="en-US" altLang="zh-CN" dirty="0">
                <a:solidFill>
                  <a:schemeClr val="tx1"/>
                </a:solidFill>
              </a:rPr>
              <a:t>BERT</a:t>
            </a:r>
            <a:r>
              <a:rPr kumimoji="1" lang="zh-CN" altLang="en-US" dirty="0">
                <a:solidFill>
                  <a:schemeClr val="tx1"/>
                </a:solidFill>
              </a:rPr>
              <a:t>，</a:t>
            </a:r>
            <a:r>
              <a:rPr kumimoji="1" lang="en-US" altLang="zh-CN" dirty="0" err="1">
                <a:solidFill>
                  <a:schemeClr val="tx1"/>
                </a:solidFill>
              </a:rPr>
              <a:t>Bert+crf</a:t>
            </a:r>
            <a:r>
              <a:rPr kumimoji="1" lang="zh-CN" altLang="en-US" dirty="0">
                <a:solidFill>
                  <a:schemeClr val="tx1"/>
                </a:solidFill>
              </a:rPr>
              <a:t>，</a:t>
            </a:r>
            <a:r>
              <a:rPr kumimoji="1" lang="en-US" altLang="zh-CN" dirty="0" err="1">
                <a:solidFill>
                  <a:schemeClr val="tx1"/>
                </a:solidFill>
              </a:rPr>
              <a:t>Bi-lstm+crf</a:t>
            </a:r>
            <a:endParaRPr kumimoji="1" lang="zh-CN" altLang="en-US" dirty="0">
              <a:solidFill>
                <a:schemeClr val="tx1"/>
              </a:solidFill>
            </a:endParaRPr>
          </a:p>
        </p:txBody>
      </p:sp>
      <p:cxnSp>
        <p:nvCxnSpPr>
          <p:cNvPr id="10" name="直线箭头连接符 9">
            <a:extLst>
              <a:ext uri="{FF2B5EF4-FFF2-40B4-BE49-F238E27FC236}">
                <a16:creationId xmlns:a16="http://schemas.microsoft.com/office/drawing/2014/main" id="{8AEBD16B-6C27-4A46-9542-811EAB474A89}"/>
              </a:ext>
            </a:extLst>
          </p:cNvPr>
          <p:cNvCxnSpPr>
            <a:cxnSpLocks/>
            <a:stCxn id="7" idx="3"/>
            <a:endCxn id="8" idx="1"/>
          </p:cNvCxnSpPr>
          <p:nvPr/>
        </p:nvCxnSpPr>
        <p:spPr>
          <a:xfrm flipV="1">
            <a:off x="2282026" y="2003730"/>
            <a:ext cx="1256305" cy="65730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1" name="直线箭头连接符 10">
            <a:extLst>
              <a:ext uri="{FF2B5EF4-FFF2-40B4-BE49-F238E27FC236}">
                <a16:creationId xmlns:a16="http://schemas.microsoft.com/office/drawing/2014/main" id="{E7FCB5AC-8CB0-D04E-8E4E-590380CDAC2F}"/>
              </a:ext>
            </a:extLst>
          </p:cNvPr>
          <p:cNvCxnSpPr>
            <a:cxnSpLocks/>
            <a:stCxn id="7" idx="3"/>
            <a:endCxn id="9" idx="1"/>
          </p:cNvCxnSpPr>
          <p:nvPr/>
        </p:nvCxnSpPr>
        <p:spPr>
          <a:xfrm>
            <a:off x="2282026" y="2661037"/>
            <a:ext cx="1256305" cy="7167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40910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A825483-A630-6145-81FA-F4B993A905B9}"/>
              </a:ext>
            </a:extLst>
          </p:cNvPr>
          <p:cNvSpPr/>
          <p:nvPr/>
        </p:nvSpPr>
        <p:spPr>
          <a:xfrm>
            <a:off x="0" y="0"/>
            <a:ext cx="9144000" cy="51435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 name="文本框 1"/>
          <p:cNvSpPr txBox="1"/>
          <p:nvPr/>
        </p:nvSpPr>
        <p:spPr>
          <a:xfrm>
            <a:off x="1573425" y="332357"/>
            <a:ext cx="1175657" cy="4859022"/>
          </a:xfrm>
          <a:prstGeom prst="rect">
            <a:avLst/>
          </a:prstGeom>
          <a:noFill/>
        </p:spPr>
        <p:txBody>
          <a:bodyPr wrap="square" rtlCol="0">
            <a:spAutoFit/>
          </a:bodyPr>
          <a:lstStyle/>
          <a:p>
            <a:r>
              <a:rPr lang="en-US" altLang="zh-CN" sz="30975" dirty="0">
                <a:solidFill>
                  <a:schemeClr val="tx1">
                    <a:lumMod val="65000"/>
                    <a:lumOff val="35000"/>
                  </a:schemeClr>
                </a:solidFill>
              </a:rPr>
              <a:t>1</a:t>
            </a:r>
            <a:endParaRPr lang="zh-CN" altLang="en-US" sz="30975" dirty="0">
              <a:solidFill>
                <a:schemeClr val="tx1">
                  <a:lumMod val="65000"/>
                  <a:lumOff val="35000"/>
                </a:schemeClr>
              </a:solidFill>
            </a:endParaRPr>
          </a:p>
        </p:txBody>
      </p:sp>
      <p:sp>
        <p:nvSpPr>
          <p:cNvPr id="30" name="矩形 29"/>
          <p:cNvSpPr/>
          <p:nvPr/>
        </p:nvSpPr>
        <p:spPr>
          <a:xfrm>
            <a:off x="-67201" y="-47879"/>
            <a:ext cx="933555" cy="949570"/>
          </a:xfrm>
          <a:custGeom>
            <a:avLst/>
            <a:gdLst>
              <a:gd name="connsiteX0" fmla="*/ 0 w 1877786"/>
              <a:gd name="connsiteY0" fmla="*/ 0 h 1828800"/>
              <a:gd name="connsiteX1" fmla="*/ 1877786 w 1877786"/>
              <a:gd name="connsiteY1" fmla="*/ 0 h 1828800"/>
              <a:gd name="connsiteX2" fmla="*/ 1877786 w 1877786"/>
              <a:gd name="connsiteY2" fmla="*/ 1828800 h 1828800"/>
              <a:gd name="connsiteX3" fmla="*/ 0 w 1877786"/>
              <a:gd name="connsiteY3" fmla="*/ 1828800 h 1828800"/>
              <a:gd name="connsiteX4" fmla="*/ 0 w 1877786"/>
              <a:gd name="connsiteY4" fmla="*/ 0 h 1828800"/>
              <a:gd name="connsiteX0" fmla="*/ 0 w 1877786"/>
              <a:gd name="connsiteY0" fmla="*/ 1828800 h 1828800"/>
              <a:gd name="connsiteX1" fmla="*/ 1877786 w 1877786"/>
              <a:gd name="connsiteY1" fmla="*/ 0 h 1828800"/>
              <a:gd name="connsiteX2" fmla="*/ 1877786 w 1877786"/>
              <a:gd name="connsiteY2" fmla="*/ 1828800 h 1828800"/>
              <a:gd name="connsiteX3" fmla="*/ 0 w 1877786"/>
              <a:gd name="connsiteY3" fmla="*/ 1828800 h 1828800"/>
              <a:gd name="connsiteX0" fmla="*/ 1877786 w 1969226"/>
              <a:gd name="connsiteY0" fmla="*/ 0 h 1828800"/>
              <a:gd name="connsiteX1" fmla="*/ 1877786 w 1969226"/>
              <a:gd name="connsiteY1" fmla="*/ 1828800 h 1828800"/>
              <a:gd name="connsiteX2" fmla="*/ 0 w 1969226"/>
              <a:gd name="connsiteY2" fmla="*/ 1828800 h 1828800"/>
              <a:gd name="connsiteX3" fmla="*/ 1969226 w 1969226"/>
              <a:gd name="connsiteY3" fmla="*/ 91440 h 1828800"/>
              <a:gd name="connsiteX0" fmla="*/ 1877786 w 1877786"/>
              <a:gd name="connsiteY0" fmla="*/ 0 h 1828800"/>
              <a:gd name="connsiteX1" fmla="*/ 1877786 w 1877786"/>
              <a:gd name="connsiteY1" fmla="*/ 1828800 h 1828800"/>
              <a:gd name="connsiteX2" fmla="*/ 0 w 1877786"/>
              <a:gd name="connsiteY2" fmla="*/ 1828800 h 1828800"/>
              <a:gd name="connsiteX0" fmla="*/ 1863719 w 1877786"/>
              <a:gd name="connsiteY0" fmla="*/ 0 h 1266093"/>
              <a:gd name="connsiteX1" fmla="*/ 1877786 w 1877786"/>
              <a:gd name="connsiteY1" fmla="*/ 1266093 h 1266093"/>
              <a:gd name="connsiteX2" fmla="*/ 0 w 1877786"/>
              <a:gd name="connsiteY2" fmla="*/ 1266093 h 1266093"/>
              <a:gd name="connsiteX0" fmla="*/ 1230673 w 1244740"/>
              <a:gd name="connsiteY0" fmla="*/ 0 h 1266093"/>
              <a:gd name="connsiteX1" fmla="*/ 1244740 w 1244740"/>
              <a:gd name="connsiteY1" fmla="*/ 1266093 h 1266093"/>
              <a:gd name="connsiteX2" fmla="*/ 0 w 1244740"/>
              <a:gd name="connsiteY2" fmla="*/ 1266093 h 1266093"/>
            </a:gdLst>
            <a:ahLst/>
            <a:cxnLst>
              <a:cxn ang="0">
                <a:pos x="connsiteX0" y="connsiteY0"/>
              </a:cxn>
              <a:cxn ang="0">
                <a:pos x="connsiteX1" y="connsiteY1"/>
              </a:cxn>
              <a:cxn ang="0">
                <a:pos x="connsiteX2" y="connsiteY2"/>
              </a:cxn>
            </a:cxnLst>
            <a:rect l="l" t="t" r="r" b="b"/>
            <a:pathLst>
              <a:path w="1244740" h="1266093">
                <a:moveTo>
                  <a:pt x="1230673" y="0"/>
                </a:moveTo>
                <a:lnTo>
                  <a:pt x="1244740" y="1266093"/>
                </a:lnTo>
                <a:lnTo>
                  <a:pt x="0" y="1266093"/>
                </a:lnTo>
              </a:path>
            </a:pathLst>
          </a:cu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1" name="矩形 30"/>
          <p:cNvSpPr/>
          <p:nvPr/>
        </p:nvSpPr>
        <p:spPr>
          <a:xfrm rot="1515423">
            <a:off x="532525" y="355442"/>
            <a:ext cx="689180" cy="671202"/>
          </a:xfrm>
          <a:prstGeom prst="rect">
            <a:avLst/>
          </a:pr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2" name="矩形 31"/>
          <p:cNvSpPr/>
          <p:nvPr/>
        </p:nvSpPr>
        <p:spPr>
          <a:xfrm rot="2208793">
            <a:off x="827826" y="942401"/>
            <a:ext cx="551304" cy="536922"/>
          </a:xfrm>
          <a:prstGeom prst="rect">
            <a:avLst/>
          </a:pr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3" name="矩形 32"/>
          <p:cNvSpPr/>
          <p:nvPr/>
        </p:nvSpPr>
        <p:spPr>
          <a:xfrm rot="3854316">
            <a:off x="833088" y="1467304"/>
            <a:ext cx="402792" cy="392285"/>
          </a:xfrm>
          <a:prstGeom prst="rect">
            <a:avLst/>
          </a:pr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1" name="矩形 10"/>
          <p:cNvSpPr/>
          <p:nvPr/>
        </p:nvSpPr>
        <p:spPr>
          <a:xfrm rot="13478624">
            <a:off x="7421130" y="4451254"/>
            <a:ext cx="1408340" cy="1371600"/>
          </a:xfrm>
          <a:custGeom>
            <a:avLst/>
            <a:gdLst>
              <a:gd name="connsiteX0" fmla="*/ 0 w 1877786"/>
              <a:gd name="connsiteY0" fmla="*/ 0 h 1828800"/>
              <a:gd name="connsiteX1" fmla="*/ 1877786 w 1877786"/>
              <a:gd name="connsiteY1" fmla="*/ 0 h 1828800"/>
              <a:gd name="connsiteX2" fmla="*/ 1877786 w 1877786"/>
              <a:gd name="connsiteY2" fmla="*/ 1828800 h 1828800"/>
              <a:gd name="connsiteX3" fmla="*/ 0 w 1877786"/>
              <a:gd name="connsiteY3" fmla="*/ 1828800 h 1828800"/>
              <a:gd name="connsiteX4" fmla="*/ 0 w 1877786"/>
              <a:gd name="connsiteY4" fmla="*/ 0 h 1828800"/>
              <a:gd name="connsiteX0" fmla="*/ 0 w 1877786"/>
              <a:gd name="connsiteY0" fmla="*/ 1828800 h 1828800"/>
              <a:gd name="connsiteX1" fmla="*/ 1877786 w 1877786"/>
              <a:gd name="connsiteY1" fmla="*/ 0 h 1828800"/>
              <a:gd name="connsiteX2" fmla="*/ 1877786 w 1877786"/>
              <a:gd name="connsiteY2" fmla="*/ 1828800 h 1828800"/>
              <a:gd name="connsiteX3" fmla="*/ 0 w 1877786"/>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1877786" h="1828800">
                <a:moveTo>
                  <a:pt x="0" y="1828800"/>
                </a:moveTo>
                <a:lnTo>
                  <a:pt x="1877786" y="0"/>
                </a:lnTo>
                <a:lnTo>
                  <a:pt x="1877786" y="1828800"/>
                </a:lnTo>
                <a:lnTo>
                  <a:pt x="0" y="1828800"/>
                </a:lnTo>
                <a:close/>
              </a:path>
            </a:pathLst>
          </a:cu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pic>
        <p:nvPicPr>
          <p:cNvPr id="16" name="图片 15">
            <a:extLst>
              <a:ext uri="{FF2B5EF4-FFF2-40B4-BE49-F238E27FC236}">
                <a16:creationId xmlns:a16="http://schemas.microsoft.com/office/drawing/2014/main" id="{977C6437-B164-BE4B-A963-7B679DB68034}"/>
              </a:ext>
            </a:extLst>
          </p:cNvPr>
          <p:cNvPicPr>
            <a:picLocks noChangeAspect="1"/>
          </p:cNvPicPr>
          <p:nvPr/>
        </p:nvPicPr>
        <p:blipFill>
          <a:blip r:embed="rId2"/>
          <a:stretch>
            <a:fillRect/>
          </a:stretch>
        </p:blipFill>
        <p:spPr>
          <a:xfrm>
            <a:off x="8031927" y="221221"/>
            <a:ext cx="871928" cy="271266"/>
          </a:xfrm>
          <a:prstGeom prst="rect">
            <a:avLst/>
          </a:prstGeom>
        </p:spPr>
      </p:pic>
      <p:sp>
        <p:nvSpPr>
          <p:cNvPr id="17" name="文本框 16">
            <a:extLst>
              <a:ext uri="{FF2B5EF4-FFF2-40B4-BE49-F238E27FC236}">
                <a16:creationId xmlns:a16="http://schemas.microsoft.com/office/drawing/2014/main" id="{82E2431F-D72D-1F41-A984-50F5A6767053}"/>
              </a:ext>
            </a:extLst>
          </p:cNvPr>
          <p:cNvSpPr txBox="1"/>
          <p:nvPr/>
        </p:nvSpPr>
        <p:spPr>
          <a:xfrm>
            <a:off x="3864078" y="2340077"/>
            <a:ext cx="4577661" cy="539778"/>
          </a:xfrm>
          <a:prstGeom prst="rect">
            <a:avLst/>
          </a:prstGeom>
          <a:noFill/>
        </p:spPr>
        <p:txBody>
          <a:bodyPr wrap="square" rtlCol="0">
            <a:spAutoFit/>
          </a:bodyPr>
          <a:lstStyle/>
          <a:p>
            <a:pPr algn="ctr"/>
            <a:r>
              <a:rPr lang="zh-CN" altLang="en-US" sz="2800" b="1" dirty="0">
                <a:latin typeface="Kaiti SC" panose="02010600040101010101" pitchFamily="2" charset="-122"/>
                <a:ea typeface="Kaiti SC" panose="02010600040101010101" pitchFamily="2" charset="-122"/>
              </a:rPr>
              <a:t>信息抽取简介</a:t>
            </a:r>
            <a:endParaRPr lang="en-US" altLang="zh-CN" sz="2800" b="1"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19517610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accel="50000" decel="50000" fill="hold" grpId="0" nodeType="withEffect">
                                      <p:stCondLst>
                                        <p:cond delay="0"/>
                                      </p:stCondLst>
                                      <p:childTnLst>
                                        <p:animMotion origin="layout" path="M 1.11022E-16 4.44444E-6 L -0.01432 0.00138 " pathEditMode="relative" rAng="0" ptsTypes="AA">
                                          <p:cBhvr>
                                            <p:cTn id="9" dur="3000" fill="hold"/>
                                            <p:tgtEl>
                                              <p:spTgt spid="2"/>
                                            </p:tgtEl>
                                            <p:attrNameLst>
                                              <p:attrName>ppt_x</p:attrName>
                                              <p:attrName>ppt_y</p:attrName>
                                            </p:attrNameLst>
                                          </p:cBhvr>
                                          <p:rCtr x="-71600" y="690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14:presetBounceEnd="44000">
                                      <p:stCondLst>
                                        <p:cond delay="200"/>
                                      </p:stCondLst>
                                      <p:childTnLst>
                                        <p:set>
                                          <p:cBhvr>
                                            <p:cTn id="15" dur="1" fill="hold">
                                              <p:stCondLst>
                                                <p:cond delay="0"/>
                                              </p:stCondLst>
                                            </p:cTn>
                                            <p:tgtEl>
                                              <p:spTgt spid="30"/>
                                            </p:tgtEl>
                                            <p:attrNameLst>
                                              <p:attrName>style.visibility</p:attrName>
                                            </p:attrNameLst>
                                          </p:cBhvr>
                                          <p:to>
                                            <p:strVal val="visible"/>
                                          </p:to>
                                        </p:set>
                                        <p:anim calcmode="lin" valueType="num" p14:bounceEnd="44000">
                                          <p:cBhvr additive="base">
                                            <p:cTn id="16" dur="500" fill="hold"/>
                                            <p:tgtEl>
                                              <p:spTgt spid="30"/>
                                            </p:tgtEl>
                                            <p:attrNameLst>
                                              <p:attrName>ppt_x</p:attrName>
                                            </p:attrNameLst>
                                          </p:cBhvr>
                                          <p:tavLst>
                                            <p:tav tm="0">
                                              <p:val>
                                                <p:strVal val="0-#ppt_w/2"/>
                                              </p:val>
                                            </p:tav>
                                            <p:tav tm="100000">
                                              <p:val>
                                                <p:strVal val="#ppt_x"/>
                                              </p:val>
                                            </p:tav>
                                          </p:tavLst>
                                        </p:anim>
                                        <p:anim calcmode="lin" valueType="num" p14:bounceEnd="44000">
                                          <p:cBhvr additive="base">
                                            <p:cTn id="17" dur="500" fill="hold"/>
                                            <p:tgtEl>
                                              <p:spTgt spid="30"/>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50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250"/>
                                            <p:tgtEl>
                                              <p:spTgt spid="31"/>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250"/>
                                            <p:tgtEl>
                                              <p:spTgt spid="32"/>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250"/>
                                            <p:tgtEl>
                                              <p:spTgt spid="33"/>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arn(outVertical)">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0" grpId="0" animBg="1"/>
          <p:bldP spid="31" grpId="0" animBg="1"/>
          <p:bldP spid="32" grpId="0" animBg="1"/>
          <p:bldP spid="33" grpId="0" animBg="1"/>
          <p:bldP spid="11" grpId="0" animBg="1"/>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accel="50000" decel="50000" fill="hold" grpId="0" nodeType="withEffect">
                                      <p:stCondLst>
                                        <p:cond delay="0"/>
                                      </p:stCondLst>
                                      <p:childTnLst>
                                        <p:animMotion origin="layout" path="M 1.11022E-16 4.44444E-6 L -0.01432 0.00138 " pathEditMode="relative" rAng="0" ptsTypes="AA">
                                          <p:cBhvr>
                                            <p:cTn id="9" dur="3000" fill="hold"/>
                                            <p:tgtEl>
                                              <p:spTgt spid="2"/>
                                            </p:tgtEl>
                                            <p:attrNameLst>
                                              <p:attrName>ppt_x</p:attrName>
                                              <p:attrName>ppt_y</p:attrName>
                                            </p:attrNameLst>
                                          </p:cBhvr>
                                          <p:rCtr x="-71600" y="690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20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50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250"/>
                                            <p:tgtEl>
                                              <p:spTgt spid="31"/>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250"/>
                                            <p:tgtEl>
                                              <p:spTgt spid="32"/>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250"/>
                                            <p:tgtEl>
                                              <p:spTgt spid="33"/>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arn(outVertical)">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0" grpId="0" animBg="1"/>
          <p:bldP spid="31" grpId="0" animBg="1"/>
          <p:bldP spid="32" grpId="0" animBg="1"/>
          <p:bldP spid="33" grpId="0" animBg="1"/>
          <p:bldP spid="11" grpId="0" animBg="1"/>
          <p:bldP spid="17"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6416DE11-E59A-5C44-8FBA-0ED1E9C6B2D1}"/>
              </a:ext>
            </a:extLst>
          </p:cNvPr>
          <p:cNvPicPr>
            <a:picLocks noChangeAspect="1"/>
          </p:cNvPicPr>
          <p:nvPr/>
        </p:nvPicPr>
        <p:blipFill>
          <a:blip r:embed="rId2"/>
          <a:stretch>
            <a:fillRect/>
          </a:stretch>
        </p:blipFill>
        <p:spPr>
          <a:xfrm>
            <a:off x="6333791" y="2346904"/>
            <a:ext cx="2959100" cy="546100"/>
          </a:xfrm>
          <a:prstGeom prst="rect">
            <a:avLst/>
          </a:prstGeom>
        </p:spPr>
      </p:pic>
      <p:sp>
        <p:nvSpPr>
          <p:cNvPr id="2" name="文本框 1">
            <a:extLst>
              <a:ext uri="{FF2B5EF4-FFF2-40B4-BE49-F238E27FC236}">
                <a16:creationId xmlns:a16="http://schemas.microsoft.com/office/drawing/2014/main" id="{35B1D619-4CC1-F54D-B29E-AC885AA4CAF8}"/>
              </a:ext>
            </a:extLst>
          </p:cNvPr>
          <p:cNvSpPr txBox="1"/>
          <p:nvPr/>
        </p:nvSpPr>
        <p:spPr>
          <a:xfrm>
            <a:off x="1426889" y="108986"/>
            <a:ext cx="6639978" cy="523220"/>
          </a:xfrm>
          <a:prstGeom prst="rect">
            <a:avLst/>
          </a:prstGeom>
          <a:noFill/>
        </p:spPr>
        <p:txBody>
          <a:bodyPr wrap="square" rtlCol="0">
            <a:spAutoFit/>
          </a:bodyPr>
          <a:lstStyle/>
          <a:p>
            <a:pPr algn="ctr"/>
            <a:r>
              <a:rPr lang="zh-CN" altLang="en-US" sz="2800" dirty="0"/>
              <a:t>关系抽取 </a:t>
            </a:r>
            <a:r>
              <a:rPr lang="en-US" altLang="zh-CN" sz="2800" dirty="0"/>
              <a:t>-</a:t>
            </a:r>
            <a:r>
              <a:rPr lang="zh-CN" altLang="en-US" sz="2800" dirty="0"/>
              <a:t> 基于规则的方法</a:t>
            </a:r>
            <a:endParaRPr lang="en-US" altLang="zh-CN" sz="2800" dirty="0"/>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3"/>
          <a:stretch>
            <a:fillRect/>
          </a:stretch>
        </p:blipFill>
        <p:spPr>
          <a:xfrm>
            <a:off x="8031927" y="221221"/>
            <a:ext cx="871928" cy="271266"/>
          </a:xfrm>
          <a:prstGeom prst="rect">
            <a:avLst/>
          </a:prstGeom>
        </p:spPr>
      </p:pic>
      <p:pic>
        <p:nvPicPr>
          <p:cNvPr id="3" name="图片 2">
            <a:extLst>
              <a:ext uri="{FF2B5EF4-FFF2-40B4-BE49-F238E27FC236}">
                <a16:creationId xmlns:a16="http://schemas.microsoft.com/office/drawing/2014/main" id="{80C705F4-C5C2-9343-A51E-A3A0B686C098}"/>
              </a:ext>
            </a:extLst>
          </p:cNvPr>
          <p:cNvPicPr>
            <a:picLocks noChangeAspect="1"/>
          </p:cNvPicPr>
          <p:nvPr/>
        </p:nvPicPr>
        <p:blipFill>
          <a:blip r:embed="rId4"/>
          <a:stretch>
            <a:fillRect/>
          </a:stretch>
        </p:blipFill>
        <p:spPr>
          <a:xfrm>
            <a:off x="834163" y="1463039"/>
            <a:ext cx="2541618" cy="2313831"/>
          </a:xfrm>
          <a:prstGeom prst="rect">
            <a:avLst/>
          </a:prstGeom>
        </p:spPr>
      </p:pic>
      <p:sp>
        <p:nvSpPr>
          <p:cNvPr id="5" name="文本框 4">
            <a:extLst>
              <a:ext uri="{FF2B5EF4-FFF2-40B4-BE49-F238E27FC236}">
                <a16:creationId xmlns:a16="http://schemas.microsoft.com/office/drawing/2014/main" id="{8CEE375E-EFF4-C844-8A7E-85B023A8B97D}"/>
              </a:ext>
            </a:extLst>
          </p:cNvPr>
          <p:cNvSpPr txBox="1"/>
          <p:nvPr/>
        </p:nvSpPr>
        <p:spPr>
          <a:xfrm>
            <a:off x="188790" y="4682782"/>
            <a:ext cx="4833183" cy="307777"/>
          </a:xfrm>
          <a:prstGeom prst="rect">
            <a:avLst/>
          </a:prstGeom>
          <a:noFill/>
        </p:spPr>
        <p:txBody>
          <a:bodyPr wrap="none" rtlCol="0">
            <a:spAutoFit/>
          </a:bodyPr>
          <a:lstStyle/>
          <a:p>
            <a:r>
              <a:rPr lang="en" altLang="zh-CN" sz="1400" dirty="0"/>
              <a:t>GPT 2.0: Language Models are Unsupervised Multitask Learners</a:t>
            </a:r>
            <a:endParaRPr kumimoji="1" lang="zh-CN" altLang="en-US" sz="1000" dirty="0"/>
          </a:p>
        </p:txBody>
      </p:sp>
      <p:sp>
        <p:nvSpPr>
          <p:cNvPr id="8" name="文本框 7">
            <a:extLst>
              <a:ext uri="{FF2B5EF4-FFF2-40B4-BE49-F238E27FC236}">
                <a16:creationId xmlns:a16="http://schemas.microsoft.com/office/drawing/2014/main" id="{99C70AB5-B457-A840-B7FF-313A24B1B3EC}"/>
              </a:ext>
            </a:extLst>
          </p:cNvPr>
          <p:cNvSpPr txBox="1"/>
          <p:nvPr/>
        </p:nvSpPr>
        <p:spPr>
          <a:xfrm>
            <a:off x="4318475" y="2489383"/>
            <a:ext cx="2229585" cy="307777"/>
          </a:xfrm>
          <a:prstGeom prst="rect">
            <a:avLst/>
          </a:prstGeom>
          <a:noFill/>
        </p:spPr>
        <p:txBody>
          <a:bodyPr wrap="none" rtlCol="0">
            <a:spAutoFit/>
          </a:bodyPr>
          <a:lstStyle/>
          <a:p>
            <a:r>
              <a:rPr kumimoji="1" lang="zh-CN" altLang="en-US" sz="1400" b="1" dirty="0"/>
              <a:t>语言模型：</a:t>
            </a:r>
            <a:r>
              <a:rPr kumimoji="1" lang="zh-CN" altLang="en-US" sz="1400" dirty="0"/>
              <a:t>与</a:t>
            </a:r>
            <a:r>
              <a:rPr kumimoji="1" lang="en-US" altLang="zh-CN" sz="1400" dirty="0"/>
              <a:t>GPT</a:t>
            </a:r>
            <a:r>
              <a:rPr kumimoji="1" lang="zh-CN" altLang="en-US" sz="1400" dirty="0"/>
              <a:t> </a:t>
            </a:r>
            <a:r>
              <a:rPr kumimoji="1" lang="en-US" altLang="zh-CN" sz="1400" dirty="0"/>
              <a:t>1.0</a:t>
            </a:r>
            <a:r>
              <a:rPr kumimoji="1" lang="zh-CN" altLang="en-US" sz="1400" dirty="0"/>
              <a:t> 相同</a:t>
            </a:r>
          </a:p>
        </p:txBody>
      </p:sp>
      <p:sp>
        <p:nvSpPr>
          <p:cNvPr id="9" name="文本框 8">
            <a:extLst>
              <a:ext uri="{FF2B5EF4-FFF2-40B4-BE49-F238E27FC236}">
                <a16:creationId xmlns:a16="http://schemas.microsoft.com/office/drawing/2014/main" id="{A8C5E54C-5C1F-DE42-AD6F-8DA53B8B176C}"/>
              </a:ext>
            </a:extLst>
          </p:cNvPr>
          <p:cNvSpPr txBox="1"/>
          <p:nvPr/>
        </p:nvSpPr>
        <p:spPr>
          <a:xfrm>
            <a:off x="4318475" y="3142715"/>
            <a:ext cx="3713452" cy="307777"/>
          </a:xfrm>
          <a:prstGeom prst="rect">
            <a:avLst/>
          </a:prstGeom>
          <a:noFill/>
        </p:spPr>
        <p:txBody>
          <a:bodyPr wrap="none" rtlCol="0">
            <a:spAutoFit/>
          </a:bodyPr>
          <a:lstStyle/>
          <a:p>
            <a:r>
              <a:rPr kumimoji="1" lang="zh-CN" altLang="en-US" sz="1400" b="1" dirty="0"/>
              <a:t>模型结构：</a:t>
            </a:r>
            <a:r>
              <a:rPr kumimoji="1" lang="en-US" altLang="zh-CN" sz="1400" dirty="0"/>
              <a:t>48</a:t>
            </a:r>
            <a:r>
              <a:rPr kumimoji="1" lang="zh-CN" altLang="en-US" sz="1400" dirty="0"/>
              <a:t>层单向 </a:t>
            </a:r>
            <a:r>
              <a:rPr kumimoji="1" lang="en-US" altLang="zh-CN" sz="1400" dirty="0"/>
              <a:t>Transformer</a:t>
            </a:r>
            <a:r>
              <a:rPr kumimoji="1" lang="zh-CN" altLang="en-US" sz="1400" dirty="0"/>
              <a:t>，参数 </a:t>
            </a:r>
            <a:r>
              <a:rPr kumimoji="1" lang="en-US" altLang="zh-CN" sz="1400" dirty="0"/>
              <a:t>15</a:t>
            </a:r>
            <a:r>
              <a:rPr kumimoji="1" lang="zh-CN" altLang="en-US" sz="1400" dirty="0"/>
              <a:t> 亿</a:t>
            </a:r>
          </a:p>
        </p:txBody>
      </p:sp>
      <p:sp>
        <p:nvSpPr>
          <p:cNvPr id="11" name="文本框 10">
            <a:extLst>
              <a:ext uri="{FF2B5EF4-FFF2-40B4-BE49-F238E27FC236}">
                <a16:creationId xmlns:a16="http://schemas.microsoft.com/office/drawing/2014/main" id="{0AED1C19-3F9D-E64F-9B43-7C6BC285D007}"/>
              </a:ext>
            </a:extLst>
          </p:cNvPr>
          <p:cNvSpPr txBox="1"/>
          <p:nvPr/>
        </p:nvSpPr>
        <p:spPr>
          <a:xfrm>
            <a:off x="4318474" y="1864496"/>
            <a:ext cx="3494867" cy="307777"/>
          </a:xfrm>
          <a:prstGeom prst="rect">
            <a:avLst/>
          </a:prstGeom>
          <a:noFill/>
        </p:spPr>
        <p:txBody>
          <a:bodyPr wrap="none" rtlCol="0">
            <a:spAutoFit/>
          </a:bodyPr>
          <a:lstStyle/>
          <a:p>
            <a:r>
              <a:rPr kumimoji="1" lang="zh-CN" altLang="en-US" sz="1400" b="1" dirty="0"/>
              <a:t>预训练数据：</a:t>
            </a:r>
            <a:r>
              <a:rPr kumimoji="1" lang="en-US" altLang="zh-CN" sz="1400" dirty="0"/>
              <a:t>800w</a:t>
            </a:r>
            <a:r>
              <a:rPr kumimoji="1" lang="zh-CN" altLang="en-US" sz="1400" dirty="0"/>
              <a:t>高质量网页数据，</a:t>
            </a:r>
            <a:r>
              <a:rPr kumimoji="1" lang="en-US" altLang="zh-CN" sz="1400" dirty="0"/>
              <a:t>40GB</a:t>
            </a:r>
            <a:endParaRPr kumimoji="1" lang="zh-CN" altLang="en-US" sz="1400" dirty="0"/>
          </a:p>
        </p:txBody>
      </p:sp>
    </p:spTree>
    <p:extLst>
      <p:ext uri="{BB962C8B-B14F-4D97-AF65-F5344CB8AC3E}">
        <p14:creationId xmlns:p14="http://schemas.microsoft.com/office/powerpoint/2010/main" val="357222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B1D619-4CC1-F54D-B29E-AC885AA4CAF8}"/>
              </a:ext>
            </a:extLst>
          </p:cNvPr>
          <p:cNvSpPr txBox="1"/>
          <p:nvPr/>
        </p:nvSpPr>
        <p:spPr>
          <a:xfrm>
            <a:off x="1426889" y="108986"/>
            <a:ext cx="6639978" cy="523220"/>
          </a:xfrm>
          <a:prstGeom prst="rect">
            <a:avLst/>
          </a:prstGeom>
          <a:noFill/>
        </p:spPr>
        <p:txBody>
          <a:bodyPr wrap="square" rtlCol="0">
            <a:spAutoFit/>
          </a:bodyPr>
          <a:lstStyle/>
          <a:p>
            <a:pPr algn="ctr"/>
            <a:r>
              <a:rPr lang="zh-CN" altLang="en-US" sz="2800" dirty="0"/>
              <a:t>关系抽取 </a:t>
            </a:r>
            <a:r>
              <a:rPr lang="en-US" altLang="zh-CN" sz="2800" dirty="0"/>
              <a:t>-</a:t>
            </a:r>
            <a:r>
              <a:rPr lang="zh-CN" altLang="en-US" sz="2800" dirty="0"/>
              <a:t> </a:t>
            </a:r>
            <a:r>
              <a:rPr lang="en-US" altLang="zh-CN" sz="2800" dirty="0"/>
              <a:t>Bootstrap</a:t>
            </a:r>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2"/>
          <a:stretch>
            <a:fillRect/>
          </a:stretch>
        </p:blipFill>
        <p:spPr>
          <a:xfrm>
            <a:off x="8031927" y="221221"/>
            <a:ext cx="871928" cy="271266"/>
          </a:xfrm>
          <a:prstGeom prst="rect">
            <a:avLst/>
          </a:prstGeom>
        </p:spPr>
      </p:pic>
    </p:spTree>
    <p:extLst>
      <p:ext uri="{BB962C8B-B14F-4D97-AF65-F5344CB8AC3E}">
        <p14:creationId xmlns:p14="http://schemas.microsoft.com/office/powerpoint/2010/main" val="293863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B1D619-4CC1-F54D-B29E-AC885AA4CAF8}"/>
              </a:ext>
            </a:extLst>
          </p:cNvPr>
          <p:cNvSpPr txBox="1"/>
          <p:nvPr/>
        </p:nvSpPr>
        <p:spPr>
          <a:xfrm>
            <a:off x="1426889" y="108986"/>
            <a:ext cx="6639978" cy="523220"/>
          </a:xfrm>
          <a:prstGeom prst="rect">
            <a:avLst/>
          </a:prstGeom>
          <a:noFill/>
        </p:spPr>
        <p:txBody>
          <a:bodyPr wrap="square" rtlCol="0">
            <a:spAutoFit/>
          </a:bodyPr>
          <a:lstStyle/>
          <a:p>
            <a:pPr algn="ctr"/>
            <a:r>
              <a:rPr lang="zh-CN" altLang="en-US" sz="2800" dirty="0"/>
              <a:t>关系抽取 </a:t>
            </a:r>
            <a:r>
              <a:rPr lang="en-US" altLang="zh-CN" sz="2800" dirty="0"/>
              <a:t>–</a:t>
            </a:r>
            <a:r>
              <a:rPr lang="zh-CN" altLang="en-US" sz="2800" dirty="0"/>
              <a:t> 远程监督学习</a:t>
            </a:r>
            <a:endParaRPr lang="en-US" altLang="zh-CN" sz="2800" dirty="0"/>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2"/>
          <a:stretch>
            <a:fillRect/>
          </a:stretch>
        </p:blipFill>
        <p:spPr>
          <a:xfrm>
            <a:off x="8031927" y="221221"/>
            <a:ext cx="871928" cy="271266"/>
          </a:xfrm>
          <a:prstGeom prst="rect">
            <a:avLst/>
          </a:prstGeom>
        </p:spPr>
      </p:pic>
      <p:sp>
        <p:nvSpPr>
          <p:cNvPr id="5" name="文本框 4">
            <a:extLst>
              <a:ext uri="{FF2B5EF4-FFF2-40B4-BE49-F238E27FC236}">
                <a16:creationId xmlns:a16="http://schemas.microsoft.com/office/drawing/2014/main" id="{0087AE7E-B0BF-C24E-8F52-BFD79219A571}"/>
              </a:ext>
            </a:extLst>
          </p:cNvPr>
          <p:cNvSpPr txBox="1"/>
          <p:nvPr/>
        </p:nvSpPr>
        <p:spPr>
          <a:xfrm>
            <a:off x="103283" y="4827929"/>
            <a:ext cx="4476097" cy="307777"/>
          </a:xfrm>
          <a:prstGeom prst="rect">
            <a:avLst/>
          </a:prstGeom>
          <a:noFill/>
        </p:spPr>
        <p:txBody>
          <a:bodyPr wrap="none" rtlCol="0">
            <a:spAutoFit/>
          </a:bodyPr>
          <a:lstStyle/>
          <a:p>
            <a:r>
              <a:rPr lang="en" altLang="zh-CN" sz="1400" dirty="0" err="1"/>
              <a:t>RoBERTa</a:t>
            </a:r>
            <a:r>
              <a:rPr lang="en-US" altLang="zh-CN" sz="1400" dirty="0"/>
              <a:t>:</a:t>
            </a:r>
            <a:r>
              <a:rPr lang="en" altLang="zh-CN" sz="1400" dirty="0"/>
              <a:t> A Robustly Optimized BERT Pretraining Approach</a:t>
            </a:r>
            <a:endParaRPr kumimoji="1" lang="zh-CN" altLang="en-US" sz="1100" dirty="0"/>
          </a:p>
        </p:txBody>
      </p:sp>
      <p:sp>
        <p:nvSpPr>
          <p:cNvPr id="7" name="文本框 6">
            <a:extLst>
              <a:ext uri="{FF2B5EF4-FFF2-40B4-BE49-F238E27FC236}">
                <a16:creationId xmlns:a16="http://schemas.microsoft.com/office/drawing/2014/main" id="{0619A71F-044A-DB4D-8C0E-1D2101D30143}"/>
              </a:ext>
            </a:extLst>
          </p:cNvPr>
          <p:cNvSpPr txBox="1"/>
          <p:nvPr/>
        </p:nvSpPr>
        <p:spPr>
          <a:xfrm>
            <a:off x="2303584" y="972571"/>
            <a:ext cx="6840416" cy="307777"/>
          </a:xfrm>
          <a:prstGeom prst="rect">
            <a:avLst/>
          </a:prstGeom>
          <a:noFill/>
        </p:spPr>
        <p:txBody>
          <a:bodyPr wrap="square" rtlCol="0">
            <a:spAutoFit/>
          </a:bodyPr>
          <a:lstStyle/>
          <a:p>
            <a:r>
              <a:rPr kumimoji="1" lang="zh-CN" altLang="en-US" sz="1400" b="1" dirty="0"/>
              <a:t>预训练数据比较：</a:t>
            </a:r>
            <a:r>
              <a:rPr kumimoji="1" lang="en-US" altLang="zh-CN" sz="1400" dirty="0" err="1"/>
              <a:t>Bookcorpus</a:t>
            </a:r>
            <a:r>
              <a:rPr kumimoji="1" lang="zh-CN" altLang="en-US" sz="1400" dirty="0"/>
              <a:t> </a:t>
            </a:r>
            <a:r>
              <a:rPr kumimoji="1" lang="en-US" altLang="zh-CN" sz="1400" dirty="0"/>
              <a:t>+</a:t>
            </a:r>
            <a:r>
              <a:rPr kumimoji="1" lang="zh-CN" altLang="en-US" sz="1400" dirty="0"/>
              <a:t> 英文维基百科 </a:t>
            </a:r>
            <a:r>
              <a:rPr kumimoji="1" lang="en-US" altLang="zh-CN" sz="1400" dirty="0"/>
              <a:t>+</a:t>
            </a:r>
            <a:r>
              <a:rPr kumimoji="1" lang="zh-CN" altLang="en-US" sz="1400" dirty="0"/>
              <a:t> 其他，共</a:t>
            </a:r>
            <a:r>
              <a:rPr kumimoji="1" lang="en-US" altLang="zh-CN" sz="1400" dirty="0"/>
              <a:t>160GB</a:t>
            </a:r>
            <a:endParaRPr kumimoji="1" lang="zh-CN" altLang="en-US" sz="1400" dirty="0"/>
          </a:p>
        </p:txBody>
      </p:sp>
      <p:sp>
        <p:nvSpPr>
          <p:cNvPr id="8" name="文本框 7">
            <a:extLst>
              <a:ext uri="{FF2B5EF4-FFF2-40B4-BE49-F238E27FC236}">
                <a16:creationId xmlns:a16="http://schemas.microsoft.com/office/drawing/2014/main" id="{4A67A5A9-6BE3-5E4C-9D57-453827AE1D5F}"/>
              </a:ext>
            </a:extLst>
          </p:cNvPr>
          <p:cNvSpPr txBox="1"/>
          <p:nvPr/>
        </p:nvSpPr>
        <p:spPr>
          <a:xfrm>
            <a:off x="1363564" y="1634472"/>
            <a:ext cx="2184701" cy="307777"/>
          </a:xfrm>
          <a:prstGeom prst="rect">
            <a:avLst/>
          </a:prstGeom>
          <a:noFill/>
        </p:spPr>
        <p:txBody>
          <a:bodyPr wrap="none" rtlCol="0">
            <a:spAutoFit/>
          </a:bodyPr>
          <a:lstStyle/>
          <a:p>
            <a:r>
              <a:rPr kumimoji="1" lang="zh-CN" altLang="en-US" sz="1400" b="1" dirty="0"/>
              <a:t>动态 </a:t>
            </a:r>
            <a:r>
              <a:rPr kumimoji="1" lang="en-US" altLang="zh-CN" sz="1400" b="1" dirty="0"/>
              <a:t>mask</a:t>
            </a:r>
            <a:r>
              <a:rPr kumimoji="1" lang="zh-CN" altLang="en-US" sz="1400" b="1" dirty="0"/>
              <a:t> </a:t>
            </a:r>
            <a:r>
              <a:rPr kumimoji="1" lang="en-US" altLang="zh-CN" sz="1400" b="1" dirty="0"/>
              <a:t>vs</a:t>
            </a:r>
            <a:r>
              <a:rPr kumimoji="1" lang="zh-CN" altLang="en-US" sz="1400" b="1" dirty="0"/>
              <a:t> 静态 </a:t>
            </a:r>
            <a:r>
              <a:rPr kumimoji="1" lang="en-US" altLang="zh-CN" sz="1400" b="1" dirty="0"/>
              <a:t>mask</a:t>
            </a:r>
            <a:r>
              <a:rPr kumimoji="1" lang="zh-CN" altLang="en-US" sz="1400" b="1" dirty="0"/>
              <a:t>：</a:t>
            </a:r>
            <a:endParaRPr kumimoji="1" lang="zh-CN" altLang="en-US" sz="1400" dirty="0"/>
          </a:p>
        </p:txBody>
      </p:sp>
      <p:sp>
        <p:nvSpPr>
          <p:cNvPr id="9" name="文本框 8">
            <a:extLst>
              <a:ext uri="{FF2B5EF4-FFF2-40B4-BE49-F238E27FC236}">
                <a16:creationId xmlns:a16="http://schemas.microsoft.com/office/drawing/2014/main" id="{EC64413A-1F35-EE4E-B4A4-0F59422324D1}"/>
              </a:ext>
            </a:extLst>
          </p:cNvPr>
          <p:cNvSpPr txBox="1"/>
          <p:nvPr/>
        </p:nvSpPr>
        <p:spPr>
          <a:xfrm>
            <a:off x="6287627" y="1701538"/>
            <a:ext cx="1601721" cy="307777"/>
          </a:xfrm>
          <a:prstGeom prst="rect">
            <a:avLst/>
          </a:prstGeom>
          <a:noFill/>
        </p:spPr>
        <p:txBody>
          <a:bodyPr wrap="none" rtlCol="0">
            <a:spAutoFit/>
          </a:bodyPr>
          <a:lstStyle/>
          <a:p>
            <a:r>
              <a:rPr kumimoji="1" lang="zh-CN" altLang="en-US" sz="1400" b="1" dirty="0"/>
              <a:t>数据格式与</a:t>
            </a:r>
            <a:r>
              <a:rPr kumimoji="1" lang="en-US" altLang="zh-CN" sz="1400" b="1" dirty="0"/>
              <a:t>NSP</a:t>
            </a:r>
            <a:r>
              <a:rPr kumimoji="1" lang="zh-CN" altLang="en-US" sz="1400" b="1" dirty="0"/>
              <a:t>： </a:t>
            </a:r>
            <a:endParaRPr kumimoji="1" lang="zh-CN" altLang="en-US" sz="1400" dirty="0"/>
          </a:p>
        </p:txBody>
      </p:sp>
      <p:pic>
        <p:nvPicPr>
          <p:cNvPr id="4" name="图片 3">
            <a:extLst>
              <a:ext uri="{FF2B5EF4-FFF2-40B4-BE49-F238E27FC236}">
                <a16:creationId xmlns:a16="http://schemas.microsoft.com/office/drawing/2014/main" id="{C064507E-9617-6349-8051-6ABBD636A1A0}"/>
              </a:ext>
            </a:extLst>
          </p:cNvPr>
          <p:cNvPicPr>
            <a:picLocks noChangeAspect="1"/>
          </p:cNvPicPr>
          <p:nvPr/>
        </p:nvPicPr>
        <p:blipFill>
          <a:blip r:embed="rId3"/>
          <a:stretch>
            <a:fillRect/>
          </a:stretch>
        </p:blipFill>
        <p:spPr>
          <a:xfrm>
            <a:off x="830384" y="2106185"/>
            <a:ext cx="2946400" cy="1231900"/>
          </a:xfrm>
          <a:prstGeom prst="rect">
            <a:avLst/>
          </a:prstGeom>
        </p:spPr>
      </p:pic>
      <p:pic>
        <p:nvPicPr>
          <p:cNvPr id="10" name="图片 9">
            <a:extLst>
              <a:ext uri="{FF2B5EF4-FFF2-40B4-BE49-F238E27FC236}">
                <a16:creationId xmlns:a16="http://schemas.microsoft.com/office/drawing/2014/main" id="{A222C8FF-851E-9D45-9D4F-BFA2ED270ECE}"/>
              </a:ext>
            </a:extLst>
          </p:cNvPr>
          <p:cNvPicPr>
            <a:picLocks noChangeAspect="1"/>
          </p:cNvPicPr>
          <p:nvPr/>
        </p:nvPicPr>
        <p:blipFill>
          <a:blip r:embed="rId4"/>
          <a:stretch>
            <a:fillRect/>
          </a:stretch>
        </p:blipFill>
        <p:spPr>
          <a:xfrm>
            <a:off x="5152293" y="2106185"/>
            <a:ext cx="3531756" cy="1838295"/>
          </a:xfrm>
          <a:prstGeom prst="rect">
            <a:avLst/>
          </a:prstGeom>
        </p:spPr>
      </p:pic>
      <p:sp>
        <p:nvSpPr>
          <p:cNvPr id="11" name="文本框 10">
            <a:extLst>
              <a:ext uri="{FF2B5EF4-FFF2-40B4-BE49-F238E27FC236}">
                <a16:creationId xmlns:a16="http://schemas.microsoft.com/office/drawing/2014/main" id="{0425AA90-9300-3845-8C1F-3A9AF990186F}"/>
              </a:ext>
            </a:extLst>
          </p:cNvPr>
          <p:cNvSpPr txBox="1"/>
          <p:nvPr/>
        </p:nvSpPr>
        <p:spPr>
          <a:xfrm>
            <a:off x="475516" y="3442934"/>
            <a:ext cx="4518515" cy="1384995"/>
          </a:xfrm>
          <a:prstGeom prst="rect">
            <a:avLst/>
          </a:prstGeom>
          <a:noFill/>
        </p:spPr>
        <p:txBody>
          <a:bodyPr wrap="square" rtlCol="0">
            <a:spAutoFit/>
          </a:bodyPr>
          <a:lstStyle/>
          <a:p>
            <a:r>
              <a:rPr lang="zh-CN" altLang="en-US" sz="1200" b="1" dirty="0"/>
              <a:t>静态</a:t>
            </a:r>
            <a:r>
              <a:rPr lang="en" altLang="zh-CN" sz="1200" b="1" dirty="0"/>
              <a:t>mask</a:t>
            </a:r>
            <a:r>
              <a:rPr lang="zh-CN" altLang="en" sz="1200" b="1" dirty="0"/>
              <a:t>：</a:t>
            </a:r>
            <a:r>
              <a:rPr lang="en" altLang="zh-CN" sz="1200" dirty="0"/>
              <a:t>Bert </a:t>
            </a:r>
            <a:r>
              <a:rPr lang="zh-CN" altLang="en-US" sz="1200" dirty="0"/>
              <a:t>在准备训练数据时，每个样本只会进行一次随机</a:t>
            </a:r>
            <a:r>
              <a:rPr lang="en" altLang="zh-CN" sz="1200" dirty="0"/>
              <a:t>mask</a:t>
            </a:r>
            <a:r>
              <a:rPr lang="zh-CN" altLang="en" sz="1200" dirty="0"/>
              <a:t>，</a:t>
            </a:r>
            <a:r>
              <a:rPr lang="zh-CN" altLang="en-US" sz="1200" dirty="0"/>
              <a:t>每个</a:t>
            </a:r>
            <a:r>
              <a:rPr lang="en" altLang="zh-CN" sz="1200" dirty="0"/>
              <a:t>epoch</a:t>
            </a:r>
            <a:r>
              <a:rPr lang="zh-CN" altLang="en-US" sz="1200" dirty="0"/>
              <a:t>都重复使用，后续的每个训练步都采用相同的</a:t>
            </a:r>
            <a:r>
              <a:rPr lang="en" altLang="zh-CN" sz="1200" dirty="0"/>
              <a:t>mask</a:t>
            </a:r>
            <a:r>
              <a:rPr lang="zh-CN" altLang="en" sz="1200" dirty="0"/>
              <a:t>。</a:t>
            </a:r>
            <a:endParaRPr lang="en-US" altLang="zh-CN" sz="1200" dirty="0"/>
          </a:p>
          <a:p>
            <a:endParaRPr lang="zh-CN" altLang="en" sz="1200" dirty="0"/>
          </a:p>
          <a:p>
            <a:r>
              <a:rPr lang="zh-CN" altLang="en-US" sz="1200" b="1" dirty="0"/>
              <a:t>动态</a:t>
            </a:r>
            <a:r>
              <a:rPr lang="en" altLang="zh-CN" sz="1200" b="1" dirty="0"/>
              <a:t>mask</a:t>
            </a:r>
            <a:r>
              <a:rPr lang="zh-CN" altLang="en" sz="1200" dirty="0"/>
              <a:t>：</a:t>
            </a:r>
            <a:r>
              <a:rPr lang="zh-CN" altLang="en-US" sz="1200" dirty="0"/>
              <a:t>不在预处理时进行</a:t>
            </a:r>
            <a:r>
              <a:rPr lang="en" altLang="zh-CN" sz="1200" dirty="0"/>
              <a:t>mask</a:t>
            </a:r>
            <a:r>
              <a:rPr lang="zh-CN" altLang="en" sz="1200" dirty="0"/>
              <a:t>，</a:t>
            </a:r>
            <a:r>
              <a:rPr lang="zh-CN" altLang="en-US" sz="1200" dirty="0"/>
              <a:t>而是在每次向模型输入时动态生成</a:t>
            </a:r>
            <a:r>
              <a:rPr lang="en" altLang="zh-CN" sz="1200" dirty="0"/>
              <a:t>mask</a:t>
            </a:r>
          </a:p>
          <a:p>
            <a:endParaRPr kumimoji="1" lang="zh-CN" altLang="en-US" sz="1200" dirty="0"/>
          </a:p>
        </p:txBody>
      </p:sp>
    </p:spTree>
    <p:extLst>
      <p:ext uri="{BB962C8B-B14F-4D97-AF65-F5344CB8AC3E}">
        <p14:creationId xmlns:p14="http://schemas.microsoft.com/office/powerpoint/2010/main" val="225375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B1D619-4CC1-F54D-B29E-AC885AA4CAF8}"/>
              </a:ext>
            </a:extLst>
          </p:cNvPr>
          <p:cNvSpPr txBox="1"/>
          <p:nvPr/>
        </p:nvSpPr>
        <p:spPr>
          <a:xfrm>
            <a:off x="1426889" y="108986"/>
            <a:ext cx="6639978" cy="523220"/>
          </a:xfrm>
          <a:prstGeom prst="rect">
            <a:avLst/>
          </a:prstGeom>
          <a:noFill/>
        </p:spPr>
        <p:txBody>
          <a:bodyPr wrap="square" rtlCol="0">
            <a:spAutoFit/>
          </a:bodyPr>
          <a:lstStyle/>
          <a:p>
            <a:pPr algn="ctr"/>
            <a:r>
              <a:rPr lang="en-US" altLang="zh-CN" sz="2800" dirty="0" err="1"/>
              <a:t>Dbpedia</a:t>
            </a:r>
            <a:endParaRPr lang="en-US" altLang="zh-CN" sz="2800" dirty="0"/>
          </a:p>
        </p:txBody>
      </p:sp>
      <p:pic>
        <p:nvPicPr>
          <p:cNvPr id="6" name="图片 5">
            <a:extLst>
              <a:ext uri="{FF2B5EF4-FFF2-40B4-BE49-F238E27FC236}">
                <a16:creationId xmlns:a16="http://schemas.microsoft.com/office/drawing/2014/main" id="{095F9AA8-1041-C94E-A842-795552D83A35}"/>
              </a:ext>
            </a:extLst>
          </p:cNvPr>
          <p:cNvPicPr>
            <a:picLocks noChangeAspect="1"/>
          </p:cNvPicPr>
          <p:nvPr/>
        </p:nvPicPr>
        <p:blipFill>
          <a:blip r:embed="rId2"/>
          <a:stretch>
            <a:fillRect/>
          </a:stretch>
        </p:blipFill>
        <p:spPr>
          <a:xfrm>
            <a:off x="8031927" y="221221"/>
            <a:ext cx="871928" cy="271266"/>
          </a:xfrm>
          <a:prstGeom prst="rect">
            <a:avLst/>
          </a:prstGeom>
        </p:spPr>
      </p:pic>
      <p:sp>
        <p:nvSpPr>
          <p:cNvPr id="5" name="文本框 4">
            <a:extLst>
              <a:ext uri="{FF2B5EF4-FFF2-40B4-BE49-F238E27FC236}">
                <a16:creationId xmlns:a16="http://schemas.microsoft.com/office/drawing/2014/main" id="{EAC7EA9C-9499-2346-B6F5-14EDC8E78588}"/>
              </a:ext>
            </a:extLst>
          </p:cNvPr>
          <p:cNvSpPr txBox="1"/>
          <p:nvPr/>
        </p:nvSpPr>
        <p:spPr>
          <a:xfrm>
            <a:off x="188790" y="4682782"/>
            <a:ext cx="6314742" cy="307777"/>
          </a:xfrm>
          <a:prstGeom prst="rect">
            <a:avLst/>
          </a:prstGeom>
          <a:noFill/>
        </p:spPr>
        <p:txBody>
          <a:bodyPr wrap="none" rtlCol="0">
            <a:spAutoFit/>
          </a:bodyPr>
          <a:lstStyle/>
          <a:p>
            <a:r>
              <a:rPr lang="en" altLang="zh-CN" sz="1400" dirty="0"/>
              <a:t>T5</a:t>
            </a:r>
            <a:r>
              <a:rPr lang="en-US" altLang="zh-CN" sz="1400" dirty="0"/>
              <a:t>:</a:t>
            </a:r>
            <a:r>
              <a:rPr lang="en" altLang="zh-CN" sz="1400" dirty="0"/>
              <a:t> Exploring the Limits of Transfer Learning with a Unified Text-to-Text Transformer</a:t>
            </a:r>
            <a:endParaRPr kumimoji="1" lang="zh-CN" altLang="en-US" sz="1100" dirty="0"/>
          </a:p>
        </p:txBody>
      </p:sp>
    </p:spTree>
    <p:extLst>
      <p:ext uri="{BB962C8B-B14F-4D97-AF65-F5344CB8AC3E}">
        <p14:creationId xmlns:p14="http://schemas.microsoft.com/office/powerpoint/2010/main" val="380851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BAFBD96D-148C-8A43-9E9A-BED550A0CB73}"/>
              </a:ext>
            </a:extLst>
          </p:cNvPr>
          <p:cNvPicPr>
            <a:picLocks noChangeAspect="1"/>
          </p:cNvPicPr>
          <p:nvPr/>
        </p:nvPicPr>
        <p:blipFill>
          <a:blip r:embed="rId2"/>
          <a:stretch>
            <a:fillRect/>
          </a:stretch>
        </p:blipFill>
        <p:spPr>
          <a:xfrm>
            <a:off x="8031927" y="221221"/>
            <a:ext cx="871928" cy="271266"/>
          </a:xfrm>
          <a:prstGeom prst="rect">
            <a:avLst/>
          </a:prstGeom>
        </p:spPr>
      </p:pic>
      <p:sp>
        <p:nvSpPr>
          <p:cNvPr id="23" name="文本框 22">
            <a:extLst>
              <a:ext uri="{FF2B5EF4-FFF2-40B4-BE49-F238E27FC236}">
                <a16:creationId xmlns:a16="http://schemas.microsoft.com/office/drawing/2014/main" id="{4A93C0A0-E9E0-6943-9270-BE5236E8CAE8}"/>
              </a:ext>
            </a:extLst>
          </p:cNvPr>
          <p:cNvSpPr txBox="1"/>
          <p:nvPr/>
        </p:nvSpPr>
        <p:spPr>
          <a:xfrm>
            <a:off x="1953832" y="221221"/>
            <a:ext cx="5343787" cy="523220"/>
          </a:xfrm>
          <a:prstGeom prst="rect">
            <a:avLst/>
          </a:prstGeom>
          <a:noFill/>
        </p:spPr>
        <p:txBody>
          <a:bodyPr wrap="square" rtlCol="0">
            <a:spAutoFit/>
          </a:bodyPr>
          <a:lstStyle/>
          <a:p>
            <a:pPr algn="ctr"/>
            <a:r>
              <a:rPr lang="zh-CN" altLang="en-US" sz="2800" dirty="0"/>
              <a:t>什么是信息抽取？</a:t>
            </a:r>
            <a:endParaRPr lang="en-US" altLang="zh-CN" sz="2800" dirty="0"/>
          </a:p>
        </p:txBody>
      </p:sp>
      <p:sp>
        <p:nvSpPr>
          <p:cNvPr id="5" name="文本框 4">
            <a:extLst>
              <a:ext uri="{FF2B5EF4-FFF2-40B4-BE49-F238E27FC236}">
                <a16:creationId xmlns:a16="http://schemas.microsoft.com/office/drawing/2014/main" id="{6E01FE21-D238-2248-9714-CB9E819B4663}"/>
              </a:ext>
            </a:extLst>
          </p:cNvPr>
          <p:cNvSpPr txBox="1"/>
          <p:nvPr/>
        </p:nvSpPr>
        <p:spPr>
          <a:xfrm>
            <a:off x="1137091" y="1140320"/>
            <a:ext cx="6433171" cy="460382"/>
          </a:xfrm>
          <a:prstGeom prst="rect">
            <a:avLst/>
          </a:prstGeom>
          <a:noFill/>
        </p:spPr>
        <p:txBody>
          <a:bodyPr wrap="none" rtlCol="0">
            <a:spAutoFit/>
          </a:bodyPr>
          <a:lstStyle/>
          <a:p>
            <a:pPr algn="ctr">
              <a:lnSpc>
                <a:spcPct val="150000"/>
              </a:lnSpc>
            </a:pPr>
            <a:r>
              <a:rPr lang="zh-CN" altLang="en-US" dirty="0"/>
              <a:t>从自然语言文本中抽取</a:t>
            </a:r>
            <a:r>
              <a:rPr lang="zh-CN" altLang="en-US" b="1" dirty="0"/>
              <a:t>指定类型</a:t>
            </a:r>
            <a:r>
              <a:rPr lang="zh-CN" altLang="en-US" dirty="0"/>
              <a:t>的</a:t>
            </a:r>
            <a:r>
              <a:rPr lang="zh-CN" altLang="en-US" b="1" dirty="0"/>
              <a:t>实体</a:t>
            </a:r>
            <a:r>
              <a:rPr lang="zh-CN" altLang="en-US" dirty="0"/>
              <a:t>、</a:t>
            </a:r>
            <a:r>
              <a:rPr lang="zh-CN" altLang="en-US" b="1" dirty="0"/>
              <a:t>关系</a:t>
            </a:r>
            <a:r>
              <a:rPr lang="zh-CN" altLang="en-US" dirty="0"/>
              <a:t>、</a:t>
            </a:r>
            <a:r>
              <a:rPr lang="zh-CN" altLang="en-US" b="1" dirty="0"/>
              <a:t>事件</a:t>
            </a:r>
            <a:r>
              <a:rPr lang="zh-CN" altLang="en-US" dirty="0"/>
              <a:t>等信息</a:t>
            </a:r>
            <a:endParaRPr lang="en-US" altLang="zh-CN" dirty="0"/>
          </a:p>
        </p:txBody>
      </p:sp>
      <p:sp>
        <p:nvSpPr>
          <p:cNvPr id="2" name="矩形 1">
            <a:extLst>
              <a:ext uri="{FF2B5EF4-FFF2-40B4-BE49-F238E27FC236}">
                <a16:creationId xmlns:a16="http://schemas.microsoft.com/office/drawing/2014/main" id="{9901DBCC-06FA-344B-8942-7A4436469AE5}"/>
              </a:ext>
            </a:extLst>
          </p:cNvPr>
          <p:cNvSpPr/>
          <p:nvPr/>
        </p:nvSpPr>
        <p:spPr>
          <a:xfrm>
            <a:off x="818986" y="2882730"/>
            <a:ext cx="2695492" cy="699714"/>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chemeClr val="tx1"/>
                </a:solidFill>
              </a:rPr>
              <a:t>杨幂和刘恺威离婚了</a:t>
            </a:r>
          </a:p>
        </p:txBody>
      </p:sp>
      <p:cxnSp>
        <p:nvCxnSpPr>
          <p:cNvPr id="6" name="直线箭头连接符 5">
            <a:extLst>
              <a:ext uri="{FF2B5EF4-FFF2-40B4-BE49-F238E27FC236}">
                <a16:creationId xmlns:a16="http://schemas.microsoft.com/office/drawing/2014/main" id="{8B0B203B-873C-4B47-AE3B-26014A5F7269}"/>
              </a:ext>
            </a:extLst>
          </p:cNvPr>
          <p:cNvCxnSpPr>
            <a:cxnSpLocks/>
            <a:stCxn id="2" idx="3"/>
            <a:endCxn id="9" idx="1"/>
          </p:cNvCxnSpPr>
          <p:nvPr/>
        </p:nvCxnSpPr>
        <p:spPr>
          <a:xfrm flipV="1">
            <a:off x="3514478" y="2468187"/>
            <a:ext cx="1461892" cy="7644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9" name="矩形 8">
            <a:extLst>
              <a:ext uri="{FF2B5EF4-FFF2-40B4-BE49-F238E27FC236}">
                <a16:creationId xmlns:a16="http://schemas.microsoft.com/office/drawing/2014/main" id="{0C954F64-1080-5E49-8843-B6C707725332}"/>
              </a:ext>
            </a:extLst>
          </p:cNvPr>
          <p:cNvSpPr/>
          <p:nvPr/>
        </p:nvSpPr>
        <p:spPr>
          <a:xfrm>
            <a:off x="4976370" y="2248535"/>
            <a:ext cx="2575690" cy="439303"/>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chemeClr val="tx1"/>
                </a:solidFill>
              </a:rPr>
              <a:t>杨幂，刘恺威</a:t>
            </a:r>
          </a:p>
        </p:txBody>
      </p:sp>
      <p:sp>
        <p:nvSpPr>
          <p:cNvPr id="7" name="文本框 6">
            <a:extLst>
              <a:ext uri="{FF2B5EF4-FFF2-40B4-BE49-F238E27FC236}">
                <a16:creationId xmlns:a16="http://schemas.microsoft.com/office/drawing/2014/main" id="{A77105EA-42FC-F74B-AFC8-E0189A302586}"/>
              </a:ext>
            </a:extLst>
          </p:cNvPr>
          <p:cNvSpPr txBox="1"/>
          <p:nvPr/>
        </p:nvSpPr>
        <p:spPr>
          <a:xfrm>
            <a:off x="3874763" y="2581746"/>
            <a:ext cx="1005403" cy="338554"/>
          </a:xfrm>
          <a:prstGeom prst="rect">
            <a:avLst/>
          </a:prstGeom>
          <a:noFill/>
        </p:spPr>
        <p:txBody>
          <a:bodyPr wrap="none" rtlCol="0">
            <a:spAutoFit/>
          </a:bodyPr>
          <a:lstStyle/>
          <a:p>
            <a:r>
              <a:rPr kumimoji="1" lang="zh-CN" altLang="en-US" sz="1600" dirty="0"/>
              <a:t>抽取实体</a:t>
            </a:r>
          </a:p>
        </p:txBody>
      </p:sp>
      <p:sp>
        <p:nvSpPr>
          <p:cNvPr id="12" name="矩形 11">
            <a:extLst>
              <a:ext uri="{FF2B5EF4-FFF2-40B4-BE49-F238E27FC236}">
                <a16:creationId xmlns:a16="http://schemas.microsoft.com/office/drawing/2014/main" id="{224B1C6E-2C3E-3242-BB39-B1AF1AA25597}"/>
              </a:ext>
            </a:extLst>
          </p:cNvPr>
          <p:cNvSpPr/>
          <p:nvPr/>
        </p:nvSpPr>
        <p:spPr>
          <a:xfrm>
            <a:off x="4976369" y="3019305"/>
            <a:ext cx="2575691" cy="426563"/>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chemeClr val="tx1"/>
                </a:solidFill>
              </a:rPr>
              <a:t>杨幂，前夫，刘恺威</a:t>
            </a:r>
          </a:p>
        </p:txBody>
      </p:sp>
      <p:cxnSp>
        <p:nvCxnSpPr>
          <p:cNvPr id="11" name="直线箭头连接符 10">
            <a:extLst>
              <a:ext uri="{FF2B5EF4-FFF2-40B4-BE49-F238E27FC236}">
                <a16:creationId xmlns:a16="http://schemas.microsoft.com/office/drawing/2014/main" id="{D539D8A8-B514-7343-A2A7-5C82965069C6}"/>
              </a:ext>
            </a:extLst>
          </p:cNvPr>
          <p:cNvCxnSpPr>
            <a:stCxn id="2" idx="3"/>
            <a:endCxn id="12" idx="1"/>
          </p:cNvCxnSpPr>
          <p:nvPr/>
        </p:nvCxnSpPr>
        <p:spPr>
          <a:xfrm>
            <a:off x="3514478" y="3232587"/>
            <a:ext cx="146189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6" name="矩形 15">
            <a:extLst>
              <a:ext uri="{FF2B5EF4-FFF2-40B4-BE49-F238E27FC236}">
                <a16:creationId xmlns:a16="http://schemas.microsoft.com/office/drawing/2014/main" id="{7ACF01A0-BB83-E24B-8D7B-3C43E163DF07}"/>
              </a:ext>
            </a:extLst>
          </p:cNvPr>
          <p:cNvSpPr/>
          <p:nvPr/>
        </p:nvSpPr>
        <p:spPr>
          <a:xfrm>
            <a:off x="4976368" y="3777335"/>
            <a:ext cx="2575691" cy="426563"/>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chemeClr val="tx1"/>
                </a:solidFill>
              </a:rPr>
              <a:t>杨幂刘恺威离婚</a:t>
            </a:r>
          </a:p>
        </p:txBody>
      </p:sp>
      <p:sp>
        <p:nvSpPr>
          <p:cNvPr id="18" name="文本框 17">
            <a:extLst>
              <a:ext uri="{FF2B5EF4-FFF2-40B4-BE49-F238E27FC236}">
                <a16:creationId xmlns:a16="http://schemas.microsoft.com/office/drawing/2014/main" id="{61B8F9D4-B61A-CC45-8F94-E9C489B44B80}"/>
              </a:ext>
            </a:extLst>
          </p:cNvPr>
          <p:cNvSpPr txBox="1"/>
          <p:nvPr/>
        </p:nvSpPr>
        <p:spPr>
          <a:xfrm>
            <a:off x="3874764" y="3094575"/>
            <a:ext cx="1005403" cy="338554"/>
          </a:xfrm>
          <a:prstGeom prst="rect">
            <a:avLst/>
          </a:prstGeom>
          <a:noFill/>
        </p:spPr>
        <p:txBody>
          <a:bodyPr wrap="none" rtlCol="0">
            <a:spAutoFit/>
          </a:bodyPr>
          <a:lstStyle/>
          <a:p>
            <a:r>
              <a:rPr kumimoji="1" lang="zh-CN" altLang="en-US" sz="1600" dirty="0"/>
              <a:t>抽取关系</a:t>
            </a:r>
          </a:p>
        </p:txBody>
      </p:sp>
      <p:cxnSp>
        <p:nvCxnSpPr>
          <p:cNvPr id="15" name="直线箭头连接符 14">
            <a:extLst>
              <a:ext uri="{FF2B5EF4-FFF2-40B4-BE49-F238E27FC236}">
                <a16:creationId xmlns:a16="http://schemas.microsoft.com/office/drawing/2014/main" id="{571E89E1-1335-5443-96A1-348B216B33E9}"/>
              </a:ext>
            </a:extLst>
          </p:cNvPr>
          <p:cNvCxnSpPr>
            <a:stCxn id="2" idx="3"/>
            <a:endCxn id="16" idx="1"/>
          </p:cNvCxnSpPr>
          <p:nvPr/>
        </p:nvCxnSpPr>
        <p:spPr>
          <a:xfrm>
            <a:off x="3514478" y="3232587"/>
            <a:ext cx="1461890" cy="75803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4" name="文本框 23">
            <a:extLst>
              <a:ext uri="{FF2B5EF4-FFF2-40B4-BE49-F238E27FC236}">
                <a16:creationId xmlns:a16="http://schemas.microsoft.com/office/drawing/2014/main" id="{5A44F46A-155F-644B-BDBC-0717FFB149B6}"/>
              </a:ext>
            </a:extLst>
          </p:cNvPr>
          <p:cNvSpPr txBox="1"/>
          <p:nvPr/>
        </p:nvSpPr>
        <p:spPr>
          <a:xfrm>
            <a:off x="3874762" y="3582444"/>
            <a:ext cx="1005403" cy="338554"/>
          </a:xfrm>
          <a:prstGeom prst="rect">
            <a:avLst/>
          </a:prstGeom>
          <a:noFill/>
        </p:spPr>
        <p:txBody>
          <a:bodyPr wrap="none" rtlCol="0">
            <a:spAutoFit/>
          </a:bodyPr>
          <a:lstStyle/>
          <a:p>
            <a:r>
              <a:rPr kumimoji="1" lang="zh-CN" altLang="en-US" sz="1600" dirty="0"/>
              <a:t>抽取事件</a:t>
            </a:r>
          </a:p>
        </p:txBody>
      </p:sp>
    </p:spTree>
    <p:extLst>
      <p:ext uri="{BB962C8B-B14F-4D97-AF65-F5344CB8AC3E}">
        <p14:creationId xmlns:p14="http://schemas.microsoft.com/office/powerpoint/2010/main" val="117509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BAFBD96D-148C-8A43-9E9A-BED550A0CB73}"/>
              </a:ext>
            </a:extLst>
          </p:cNvPr>
          <p:cNvPicPr>
            <a:picLocks noChangeAspect="1"/>
          </p:cNvPicPr>
          <p:nvPr/>
        </p:nvPicPr>
        <p:blipFill>
          <a:blip r:embed="rId2"/>
          <a:stretch>
            <a:fillRect/>
          </a:stretch>
        </p:blipFill>
        <p:spPr>
          <a:xfrm>
            <a:off x="8031927" y="221221"/>
            <a:ext cx="871928" cy="271266"/>
          </a:xfrm>
          <a:prstGeom prst="rect">
            <a:avLst/>
          </a:prstGeom>
        </p:spPr>
      </p:pic>
      <p:sp>
        <p:nvSpPr>
          <p:cNvPr id="23" name="文本框 22">
            <a:extLst>
              <a:ext uri="{FF2B5EF4-FFF2-40B4-BE49-F238E27FC236}">
                <a16:creationId xmlns:a16="http://schemas.microsoft.com/office/drawing/2014/main" id="{4A93C0A0-E9E0-6943-9270-BE5236E8CAE8}"/>
              </a:ext>
            </a:extLst>
          </p:cNvPr>
          <p:cNvSpPr txBox="1"/>
          <p:nvPr/>
        </p:nvSpPr>
        <p:spPr>
          <a:xfrm>
            <a:off x="1953832" y="221221"/>
            <a:ext cx="5343787" cy="523220"/>
          </a:xfrm>
          <a:prstGeom prst="rect">
            <a:avLst/>
          </a:prstGeom>
          <a:noFill/>
        </p:spPr>
        <p:txBody>
          <a:bodyPr wrap="square" rtlCol="0">
            <a:spAutoFit/>
          </a:bodyPr>
          <a:lstStyle/>
          <a:p>
            <a:pPr algn="ctr"/>
            <a:r>
              <a:rPr lang="zh-CN" altLang="en-US" sz="2800" dirty="0"/>
              <a:t>信息抽取分类</a:t>
            </a:r>
            <a:endParaRPr lang="en-US" altLang="zh-CN" sz="2800" dirty="0"/>
          </a:p>
        </p:txBody>
      </p:sp>
      <p:sp>
        <p:nvSpPr>
          <p:cNvPr id="5" name="矩形 4">
            <a:extLst>
              <a:ext uri="{FF2B5EF4-FFF2-40B4-BE49-F238E27FC236}">
                <a16:creationId xmlns:a16="http://schemas.microsoft.com/office/drawing/2014/main" id="{C119D2E4-6D29-FA49-87CA-B11A5834CF90}"/>
              </a:ext>
            </a:extLst>
          </p:cNvPr>
          <p:cNvSpPr/>
          <p:nvPr/>
        </p:nvSpPr>
        <p:spPr>
          <a:xfrm>
            <a:off x="580446" y="2370813"/>
            <a:ext cx="1701580" cy="580447"/>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b="1" dirty="0">
                <a:solidFill>
                  <a:schemeClr val="tx1"/>
                </a:solidFill>
              </a:rPr>
              <a:t>信息抽取</a:t>
            </a:r>
          </a:p>
        </p:txBody>
      </p:sp>
      <p:sp>
        <p:nvSpPr>
          <p:cNvPr id="8" name="矩形 7">
            <a:extLst>
              <a:ext uri="{FF2B5EF4-FFF2-40B4-BE49-F238E27FC236}">
                <a16:creationId xmlns:a16="http://schemas.microsoft.com/office/drawing/2014/main" id="{E26631EA-723B-6A4A-946C-3F7761F7B069}"/>
              </a:ext>
            </a:extLst>
          </p:cNvPr>
          <p:cNvSpPr/>
          <p:nvPr/>
        </p:nvSpPr>
        <p:spPr>
          <a:xfrm>
            <a:off x="3228230" y="1272209"/>
            <a:ext cx="1763256" cy="438647"/>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chemeClr val="tx1"/>
                </a:solidFill>
              </a:rPr>
              <a:t>命名实体识别</a:t>
            </a:r>
          </a:p>
        </p:txBody>
      </p:sp>
      <p:sp>
        <p:nvSpPr>
          <p:cNvPr id="9" name="矩形 8">
            <a:extLst>
              <a:ext uri="{FF2B5EF4-FFF2-40B4-BE49-F238E27FC236}">
                <a16:creationId xmlns:a16="http://schemas.microsoft.com/office/drawing/2014/main" id="{FBAE9D36-D950-3541-9D38-17284C9BA396}"/>
              </a:ext>
            </a:extLst>
          </p:cNvPr>
          <p:cNvSpPr/>
          <p:nvPr/>
        </p:nvSpPr>
        <p:spPr>
          <a:xfrm>
            <a:off x="3228230" y="2431774"/>
            <a:ext cx="1763256" cy="443615"/>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chemeClr val="tx1"/>
                </a:solidFill>
              </a:rPr>
              <a:t>关系抽取</a:t>
            </a:r>
          </a:p>
        </p:txBody>
      </p:sp>
      <p:sp>
        <p:nvSpPr>
          <p:cNvPr id="10" name="矩形 9">
            <a:extLst>
              <a:ext uri="{FF2B5EF4-FFF2-40B4-BE49-F238E27FC236}">
                <a16:creationId xmlns:a16="http://schemas.microsoft.com/office/drawing/2014/main" id="{B74879B4-49E3-0247-90F2-3CFAC032EC83}"/>
              </a:ext>
            </a:extLst>
          </p:cNvPr>
          <p:cNvSpPr/>
          <p:nvPr/>
        </p:nvSpPr>
        <p:spPr>
          <a:xfrm>
            <a:off x="3228230" y="3721211"/>
            <a:ext cx="1763256" cy="414793"/>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chemeClr val="tx1"/>
                </a:solidFill>
              </a:rPr>
              <a:t>事件抽取</a:t>
            </a:r>
          </a:p>
        </p:txBody>
      </p:sp>
      <p:cxnSp>
        <p:nvCxnSpPr>
          <p:cNvPr id="7" name="直线箭头连接符 6">
            <a:extLst>
              <a:ext uri="{FF2B5EF4-FFF2-40B4-BE49-F238E27FC236}">
                <a16:creationId xmlns:a16="http://schemas.microsoft.com/office/drawing/2014/main" id="{8E2938C4-0FD4-4C4F-9812-DCF660398F97}"/>
              </a:ext>
            </a:extLst>
          </p:cNvPr>
          <p:cNvCxnSpPr>
            <a:stCxn id="5" idx="3"/>
            <a:endCxn id="8" idx="1"/>
          </p:cNvCxnSpPr>
          <p:nvPr/>
        </p:nvCxnSpPr>
        <p:spPr>
          <a:xfrm flipV="1">
            <a:off x="2282026" y="1491533"/>
            <a:ext cx="946204" cy="116950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2" name="直线箭头连接符 11">
            <a:extLst>
              <a:ext uri="{FF2B5EF4-FFF2-40B4-BE49-F238E27FC236}">
                <a16:creationId xmlns:a16="http://schemas.microsoft.com/office/drawing/2014/main" id="{B28CE518-06D0-764D-A89F-B6E488670728}"/>
              </a:ext>
            </a:extLst>
          </p:cNvPr>
          <p:cNvCxnSpPr>
            <a:stCxn id="5" idx="3"/>
            <a:endCxn id="9" idx="1"/>
          </p:cNvCxnSpPr>
          <p:nvPr/>
        </p:nvCxnSpPr>
        <p:spPr>
          <a:xfrm flipV="1">
            <a:off x="2282026" y="2653582"/>
            <a:ext cx="946204" cy="745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4" name="直线箭头连接符 13">
            <a:extLst>
              <a:ext uri="{FF2B5EF4-FFF2-40B4-BE49-F238E27FC236}">
                <a16:creationId xmlns:a16="http://schemas.microsoft.com/office/drawing/2014/main" id="{08D7AFD2-7E10-7C47-9761-33EAED11B7DB}"/>
              </a:ext>
            </a:extLst>
          </p:cNvPr>
          <p:cNvCxnSpPr>
            <a:stCxn id="5" idx="3"/>
            <a:endCxn id="10" idx="1"/>
          </p:cNvCxnSpPr>
          <p:nvPr/>
        </p:nvCxnSpPr>
        <p:spPr>
          <a:xfrm>
            <a:off x="2282026" y="2661037"/>
            <a:ext cx="946204" cy="12675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8" name="矩形 17">
            <a:extLst>
              <a:ext uri="{FF2B5EF4-FFF2-40B4-BE49-F238E27FC236}">
                <a16:creationId xmlns:a16="http://schemas.microsoft.com/office/drawing/2014/main" id="{A19C4BA7-BDAA-9B44-9BD8-C3D8B38A9FD9}"/>
              </a:ext>
            </a:extLst>
          </p:cNvPr>
          <p:cNvSpPr/>
          <p:nvPr/>
        </p:nvSpPr>
        <p:spPr>
          <a:xfrm>
            <a:off x="5739696" y="1271553"/>
            <a:ext cx="2575690" cy="439303"/>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chemeClr val="tx1"/>
                </a:solidFill>
              </a:rPr>
              <a:t>杨幂，刘恺威</a:t>
            </a:r>
          </a:p>
        </p:txBody>
      </p:sp>
      <p:sp>
        <p:nvSpPr>
          <p:cNvPr id="19" name="矩形 18">
            <a:extLst>
              <a:ext uri="{FF2B5EF4-FFF2-40B4-BE49-F238E27FC236}">
                <a16:creationId xmlns:a16="http://schemas.microsoft.com/office/drawing/2014/main" id="{02067549-3312-844F-82A6-F9D3690BDBCE}"/>
              </a:ext>
            </a:extLst>
          </p:cNvPr>
          <p:cNvSpPr/>
          <p:nvPr/>
        </p:nvSpPr>
        <p:spPr>
          <a:xfrm>
            <a:off x="5739693" y="2426311"/>
            <a:ext cx="2575691" cy="426563"/>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chemeClr val="tx1"/>
                </a:solidFill>
              </a:rPr>
              <a:t>杨幂，前夫，刘恺威</a:t>
            </a:r>
          </a:p>
        </p:txBody>
      </p:sp>
      <p:sp>
        <p:nvSpPr>
          <p:cNvPr id="20" name="矩形 19">
            <a:extLst>
              <a:ext uri="{FF2B5EF4-FFF2-40B4-BE49-F238E27FC236}">
                <a16:creationId xmlns:a16="http://schemas.microsoft.com/office/drawing/2014/main" id="{9DA1E3FC-BFF8-6040-B695-68D0E81AF0FB}"/>
              </a:ext>
            </a:extLst>
          </p:cNvPr>
          <p:cNvSpPr/>
          <p:nvPr/>
        </p:nvSpPr>
        <p:spPr>
          <a:xfrm>
            <a:off x="5739694" y="3703157"/>
            <a:ext cx="2575691" cy="426563"/>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chemeClr val="tx1"/>
                </a:solidFill>
              </a:rPr>
              <a:t>杨幂刘恺威离婚</a:t>
            </a:r>
          </a:p>
        </p:txBody>
      </p:sp>
      <p:cxnSp>
        <p:nvCxnSpPr>
          <p:cNvPr id="16" name="直线箭头连接符 15">
            <a:extLst>
              <a:ext uri="{FF2B5EF4-FFF2-40B4-BE49-F238E27FC236}">
                <a16:creationId xmlns:a16="http://schemas.microsoft.com/office/drawing/2014/main" id="{0D8334BC-5674-7847-991B-893973CB886B}"/>
              </a:ext>
            </a:extLst>
          </p:cNvPr>
          <p:cNvCxnSpPr>
            <a:stCxn id="8" idx="3"/>
            <a:endCxn id="18" idx="1"/>
          </p:cNvCxnSpPr>
          <p:nvPr/>
        </p:nvCxnSpPr>
        <p:spPr>
          <a:xfrm flipV="1">
            <a:off x="4991486" y="1491205"/>
            <a:ext cx="748210" cy="328"/>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 name="直线箭头连接符 21">
            <a:extLst>
              <a:ext uri="{FF2B5EF4-FFF2-40B4-BE49-F238E27FC236}">
                <a16:creationId xmlns:a16="http://schemas.microsoft.com/office/drawing/2014/main" id="{F7149F1A-AF96-244B-8512-D4FF245B1516}"/>
              </a:ext>
            </a:extLst>
          </p:cNvPr>
          <p:cNvCxnSpPr>
            <a:stCxn id="9" idx="3"/>
            <a:endCxn id="19" idx="1"/>
          </p:cNvCxnSpPr>
          <p:nvPr/>
        </p:nvCxnSpPr>
        <p:spPr>
          <a:xfrm flipV="1">
            <a:off x="4991486" y="2639593"/>
            <a:ext cx="748207" cy="1398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5" name="直线箭头连接符 24">
            <a:extLst>
              <a:ext uri="{FF2B5EF4-FFF2-40B4-BE49-F238E27FC236}">
                <a16:creationId xmlns:a16="http://schemas.microsoft.com/office/drawing/2014/main" id="{D5CF1F99-9813-6747-BE5A-8B34EC5F42DB}"/>
              </a:ext>
            </a:extLst>
          </p:cNvPr>
          <p:cNvCxnSpPr>
            <a:stCxn id="10" idx="3"/>
            <a:endCxn id="20" idx="1"/>
          </p:cNvCxnSpPr>
          <p:nvPr/>
        </p:nvCxnSpPr>
        <p:spPr>
          <a:xfrm flipV="1">
            <a:off x="4991486" y="3916439"/>
            <a:ext cx="748208" cy="1216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97823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BAFBD96D-148C-8A43-9E9A-BED550A0CB73}"/>
              </a:ext>
            </a:extLst>
          </p:cNvPr>
          <p:cNvPicPr>
            <a:picLocks noChangeAspect="1"/>
          </p:cNvPicPr>
          <p:nvPr/>
        </p:nvPicPr>
        <p:blipFill>
          <a:blip r:embed="rId2"/>
          <a:stretch>
            <a:fillRect/>
          </a:stretch>
        </p:blipFill>
        <p:spPr>
          <a:xfrm>
            <a:off x="8031927" y="221221"/>
            <a:ext cx="871928" cy="271266"/>
          </a:xfrm>
          <a:prstGeom prst="rect">
            <a:avLst/>
          </a:prstGeom>
        </p:spPr>
      </p:pic>
      <p:sp>
        <p:nvSpPr>
          <p:cNvPr id="23" name="文本框 22">
            <a:extLst>
              <a:ext uri="{FF2B5EF4-FFF2-40B4-BE49-F238E27FC236}">
                <a16:creationId xmlns:a16="http://schemas.microsoft.com/office/drawing/2014/main" id="{4A93C0A0-E9E0-6943-9270-BE5236E8CAE8}"/>
              </a:ext>
            </a:extLst>
          </p:cNvPr>
          <p:cNvSpPr txBox="1"/>
          <p:nvPr/>
        </p:nvSpPr>
        <p:spPr>
          <a:xfrm>
            <a:off x="1953832" y="221221"/>
            <a:ext cx="5343787" cy="523220"/>
          </a:xfrm>
          <a:prstGeom prst="rect">
            <a:avLst/>
          </a:prstGeom>
          <a:noFill/>
        </p:spPr>
        <p:txBody>
          <a:bodyPr wrap="square" rtlCol="0">
            <a:spAutoFit/>
          </a:bodyPr>
          <a:lstStyle/>
          <a:p>
            <a:pPr algn="ctr"/>
            <a:r>
              <a:rPr lang="zh-CN" altLang="en-US" sz="2800" dirty="0"/>
              <a:t>信息抽取应用</a:t>
            </a:r>
            <a:endParaRPr lang="en-US" altLang="zh-CN" sz="2800" dirty="0"/>
          </a:p>
        </p:txBody>
      </p:sp>
      <p:sp>
        <p:nvSpPr>
          <p:cNvPr id="5" name="矩形 4">
            <a:extLst>
              <a:ext uri="{FF2B5EF4-FFF2-40B4-BE49-F238E27FC236}">
                <a16:creationId xmlns:a16="http://schemas.microsoft.com/office/drawing/2014/main" id="{C119D2E4-6D29-FA49-87CA-B11A5834CF90}"/>
              </a:ext>
            </a:extLst>
          </p:cNvPr>
          <p:cNvSpPr/>
          <p:nvPr/>
        </p:nvSpPr>
        <p:spPr>
          <a:xfrm>
            <a:off x="580446" y="2370813"/>
            <a:ext cx="1701580" cy="580447"/>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b="1" dirty="0">
                <a:solidFill>
                  <a:schemeClr val="tx1"/>
                </a:solidFill>
              </a:rPr>
              <a:t>信息抽取</a:t>
            </a:r>
          </a:p>
        </p:txBody>
      </p:sp>
      <p:sp>
        <p:nvSpPr>
          <p:cNvPr id="8" name="矩形 7">
            <a:extLst>
              <a:ext uri="{FF2B5EF4-FFF2-40B4-BE49-F238E27FC236}">
                <a16:creationId xmlns:a16="http://schemas.microsoft.com/office/drawing/2014/main" id="{E26631EA-723B-6A4A-946C-3F7761F7B069}"/>
              </a:ext>
            </a:extLst>
          </p:cNvPr>
          <p:cNvSpPr/>
          <p:nvPr/>
        </p:nvSpPr>
        <p:spPr>
          <a:xfrm>
            <a:off x="5192203" y="1035409"/>
            <a:ext cx="1763256" cy="438647"/>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chemeClr val="tx1"/>
                </a:solidFill>
              </a:rPr>
              <a:t>构建知识图谱</a:t>
            </a:r>
          </a:p>
        </p:txBody>
      </p:sp>
      <p:sp>
        <p:nvSpPr>
          <p:cNvPr id="9" name="矩形 8">
            <a:extLst>
              <a:ext uri="{FF2B5EF4-FFF2-40B4-BE49-F238E27FC236}">
                <a16:creationId xmlns:a16="http://schemas.microsoft.com/office/drawing/2014/main" id="{FBAE9D36-D950-3541-9D38-17284C9BA396}"/>
              </a:ext>
            </a:extLst>
          </p:cNvPr>
          <p:cNvSpPr/>
          <p:nvPr/>
        </p:nvSpPr>
        <p:spPr>
          <a:xfrm>
            <a:off x="5192203" y="2085395"/>
            <a:ext cx="1763256" cy="443615"/>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chemeClr val="tx1"/>
                </a:solidFill>
              </a:rPr>
              <a:t>兴趣点抽取</a:t>
            </a:r>
          </a:p>
        </p:txBody>
      </p:sp>
      <p:sp>
        <p:nvSpPr>
          <p:cNvPr id="10" name="矩形 9">
            <a:extLst>
              <a:ext uri="{FF2B5EF4-FFF2-40B4-BE49-F238E27FC236}">
                <a16:creationId xmlns:a16="http://schemas.microsoft.com/office/drawing/2014/main" id="{B74879B4-49E3-0247-90F2-3CFAC032EC83}"/>
              </a:ext>
            </a:extLst>
          </p:cNvPr>
          <p:cNvSpPr/>
          <p:nvPr/>
        </p:nvSpPr>
        <p:spPr>
          <a:xfrm>
            <a:off x="5192203" y="3184412"/>
            <a:ext cx="1763256" cy="414793"/>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chemeClr val="tx1"/>
                </a:solidFill>
              </a:rPr>
              <a:t>智能问答</a:t>
            </a:r>
          </a:p>
        </p:txBody>
      </p:sp>
      <p:cxnSp>
        <p:nvCxnSpPr>
          <p:cNvPr id="7" name="直线箭头连接符 6">
            <a:extLst>
              <a:ext uri="{FF2B5EF4-FFF2-40B4-BE49-F238E27FC236}">
                <a16:creationId xmlns:a16="http://schemas.microsoft.com/office/drawing/2014/main" id="{8E2938C4-0FD4-4C4F-9812-DCF660398F97}"/>
              </a:ext>
            </a:extLst>
          </p:cNvPr>
          <p:cNvCxnSpPr>
            <a:stCxn id="5" idx="3"/>
            <a:endCxn id="8" idx="1"/>
          </p:cNvCxnSpPr>
          <p:nvPr/>
        </p:nvCxnSpPr>
        <p:spPr>
          <a:xfrm flipV="1">
            <a:off x="2282026" y="1254733"/>
            <a:ext cx="2910177" cy="140630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2" name="直线箭头连接符 11">
            <a:extLst>
              <a:ext uri="{FF2B5EF4-FFF2-40B4-BE49-F238E27FC236}">
                <a16:creationId xmlns:a16="http://schemas.microsoft.com/office/drawing/2014/main" id="{B28CE518-06D0-764D-A89F-B6E488670728}"/>
              </a:ext>
            </a:extLst>
          </p:cNvPr>
          <p:cNvCxnSpPr>
            <a:stCxn id="5" idx="3"/>
            <a:endCxn id="9" idx="1"/>
          </p:cNvCxnSpPr>
          <p:nvPr/>
        </p:nvCxnSpPr>
        <p:spPr>
          <a:xfrm flipV="1">
            <a:off x="2282026" y="2307203"/>
            <a:ext cx="2910177" cy="3538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4" name="直线箭头连接符 13">
            <a:extLst>
              <a:ext uri="{FF2B5EF4-FFF2-40B4-BE49-F238E27FC236}">
                <a16:creationId xmlns:a16="http://schemas.microsoft.com/office/drawing/2014/main" id="{08D7AFD2-7E10-7C47-9761-33EAED11B7DB}"/>
              </a:ext>
            </a:extLst>
          </p:cNvPr>
          <p:cNvCxnSpPr>
            <a:stCxn id="5" idx="3"/>
            <a:endCxn id="10" idx="1"/>
          </p:cNvCxnSpPr>
          <p:nvPr/>
        </p:nvCxnSpPr>
        <p:spPr>
          <a:xfrm>
            <a:off x="2282026" y="2661037"/>
            <a:ext cx="2910177" cy="73077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4" name="矩形 23">
            <a:extLst>
              <a:ext uri="{FF2B5EF4-FFF2-40B4-BE49-F238E27FC236}">
                <a16:creationId xmlns:a16="http://schemas.microsoft.com/office/drawing/2014/main" id="{311BDFCF-FEEC-364C-A7F9-713A568568DF}"/>
              </a:ext>
            </a:extLst>
          </p:cNvPr>
          <p:cNvSpPr/>
          <p:nvPr/>
        </p:nvSpPr>
        <p:spPr>
          <a:xfrm>
            <a:off x="5192203" y="4186191"/>
            <a:ext cx="1763256" cy="414793"/>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chemeClr val="tx1"/>
                </a:solidFill>
              </a:rPr>
              <a:t>其他</a:t>
            </a:r>
          </a:p>
        </p:txBody>
      </p:sp>
      <p:cxnSp>
        <p:nvCxnSpPr>
          <p:cNvPr id="26" name="直线箭头连接符 25">
            <a:extLst>
              <a:ext uri="{FF2B5EF4-FFF2-40B4-BE49-F238E27FC236}">
                <a16:creationId xmlns:a16="http://schemas.microsoft.com/office/drawing/2014/main" id="{E98DFBB4-D2A8-6A4B-B2FE-410DF3F7E6E3}"/>
              </a:ext>
            </a:extLst>
          </p:cNvPr>
          <p:cNvCxnSpPr>
            <a:stCxn id="5" idx="3"/>
            <a:endCxn id="24" idx="1"/>
          </p:cNvCxnSpPr>
          <p:nvPr/>
        </p:nvCxnSpPr>
        <p:spPr>
          <a:xfrm>
            <a:off x="2282026" y="2661037"/>
            <a:ext cx="2910177" cy="173255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17018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BAFBD96D-148C-8A43-9E9A-BED550A0CB73}"/>
              </a:ext>
            </a:extLst>
          </p:cNvPr>
          <p:cNvPicPr>
            <a:picLocks noChangeAspect="1"/>
          </p:cNvPicPr>
          <p:nvPr/>
        </p:nvPicPr>
        <p:blipFill>
          <a:blip r:embed="rId2"/>
          <a:stretch>
            <a:fillRect/>
          </a:stretch>
        </p:blipFill>
        <p:spPr>
          <a:xfrm>
            <a:off x="8031927" y="221221"/>
            <a:ext cx="871928" cy="271266"/>
          </a:xfrm>
          <a:prstGeom prst="rect">
            <a:avLst/>
          </a:prstGeom>
        </p:spPr>
      </p:pic>
      <p:sp>
        <p:nvSpPr>
          <p:cNvPr id="23" name="文本框 22">
            <a:extLst>
              <a:ext uri="{FF2B5EF4-FFF2-40B4-BE49-F238E27FC236}">
                <a16:creationId xmlns:a16="http://schemas.microsoft.com/office/drawing/2014/main" id="{4A93C0A0-E9E0-6943-9270-BE5236E8CAE8}"/>
              </a:ext>
            </a:extLst>
          </p:cNvPr>
          <p:cNvSpPr txBox="1"/>
          <p:nvPr/>
        </p:nvSpPr>
        <p:spPr>
          <a:xfrm>
            <a:off x="1697348" y="221221"/>
            <a:ext cx="5343787" cy="523220"/>
          </a:xfrm>
          <a:prstGeom prst="rect">
            <a:avLst/>
          </a:prstGeom>
          <a:noFill/>
        </p:spPr>
        <p:txBody>
          <a:bodyPr wrap="square" rtlCol="0">
            <a:spAutoFit/>
          </a:bodyPr>
          <a:lstStyle/>
          <a:p>
            <a:pPr algn="ctr"/>
            <a:r>
              <a:rPr lang="zh-CN" altLang="en-US" sz="2800" dirty="0"/>
              <a:t>兴趣点抽取</a:t>
            </a:r>
            <a:endParaRPr lang="en-US" altLang="zh-CN" sz="2800" dirty="0"/>
          </a:p>
        </p:txBody>
      </p:sp>
      <p:sp>
        <p:nvSpPr>
          <p:cNvPr id="3" name="矩形 2">
            <a:extLst>
              <a:ext uri="{FF2B5EF4-FFF2-40B4-BE49-F238E27FC236}">
                <a16:creationId xmlns:a16="http://schemas.microsoft.com/office/drawing/2014/main" id="{3B4F3554-7A1E-9B48-82F8-48CAA3E50119}"/>
              </a:ext>
            </a:extLst>
          </p:cNvPr>
          <p:cNvSpPr/>
          <p:nvPr/>
        </p:nvSpPr>
        <p:spPr>
          <a:xfrm>
            <a:off x="675859" y="1350905"/>
            <a:ext cx="3180523" cy="481869"/>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a:solidFill>
                  <a:schemeClr val="tx1"/>
                </a:solidFill>
              </a:rPr>
              <a:t>张国立蒋雯丽</a:t>
            </a:r>
            <a:r>
              <a:rPr kumimoji="1" lang="en-US" altLang="zh-CN" sz="1600" dirty="0">
                <a:solidFill>
                  <a:schemeClr val="tx1"/>
                </a:solidFill>
              </a:rPr>
              <a:t>,</a:t>
            </a:r>
            <a:r>
              <a:rPr kumimoji="1" lang="zh-CN" altLang="en-US" sz="1600" dirty="0">
                <a:solidFill>
                  <a:schemeClr val="tx1"/>
                </a:solidFill>
              </a:rPr>
              <a:t>戏里戏外那些故事</a:t>
            </a:r>
          </a:p>
        </p:txBody>
      </p:sp>
      <p:sp>
        <p:nvSpPr>
          <p:cNvPr id="15" name="矩形 14">
            <a:extLst>
              <a:ext uri="{FF2B5EF4-FFF2-40B4-BE49-F238E27FC236}">
                <a16:creationId xmlns:a16="http://schemas.microsoft.com/office/drawing/2014/main" id="{2DFB6F5C-BB17-8C4B-9CB4-2ABEAC228AE5}"/>
              </a:ext>
            </a:extLst>
          </p:cNvPr>
          <p:cNvSpPr/>
          <p:nvPr/>
        </p:nvSpPr>
        <p:spPr>
          <a:xfrm>
            <a:off x="4667417" y="1350905"/>
            <a:ext cx="3681454" cy="481869"/>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kumimoji="1" lang="en-US" altLang="zh-CN" sz="1600" dirty="0">
                <a:solidFill>
                  <a:schemeClr val="tx1"/>
                </a:solidFill>
              </a:rPr>
              <a:t>{"</a:t>
            </a:r>
            <a:r>
              <a:rPr kumimoji="1" lang="zh-CN" altLang="en-US" sz="1600" dirty="0">
                <a:solidFill>
                  <a:schemeClr val="tx1"/>
                </a:solidFill>
              </a:rPr>
              <a:t>张国立</a:t>
            </a:r>
            <a:r>
              <a:rPr kumimoji="1" lang="en-US" altLang="zh-CN" sz="1600" dirty="0">
                <a:solidFill>
                  <a:schemeClr val="tx1"/>
                </a:solidFill>
              </a:rPr>
              <a:t>": 0.999, "</a:t>
            </a:r>
            <a:r>
              <a:rPr kumimoji="1" lang="zh-CN" altLang="en-US" sz="1600" dirty="0">
                <a:solidFill>
                  <a:schemeClr val="tx1"/>
                </a:solidFill>
              </a:rPr>
              <a:t>蒋雯丽</a:t>
            </a:r>
            <a:r>
              <a:rPr kumimoji="1" lang="en-US" altLang="zh-CN" sz="1600" dirty="0">
                <a:solidFill>
                  <a:schemeClr val="tx1"/>
                </a:solidFill>
              </a:rPr>
              <a:t>": 0.999}</a:t>
            </a:r>
          </a:p>
        </p:txBody>
      </p:sp>
      <p:cxnSp>
        <p:nvCxnSpPr>
          <p:cNvPr id="6" name="直线箭头连接符 5">
            <a:extLst>
              <a:ext uri="{FF2B5EF4-FFF2-40B4-BE49-F238E27FC236}">
                <a16:creationId xmlns:a16="http://schemas.microsoft.com/office/drawing/2014/main" id="{E3325C58-B124-F34A-AB5E-830359A36FB2}"/>
              </a:ext>
            </a:extLst>
          </p:cNvPr>
          <p:cNvCxnSpPr>
            <a:stCxn id="3" idx="3"/>
            <a:endCxn id="15" idx="1"/>
          </p:cNvCxnSpPr>
          <p:nvPr/>
        </p:nvCxnSpPr>
        <p:spPr>
          <a:xfrm>
            <a:off x="3856382" y="1591840"/>
            <a:ext cx="81103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矩形 17">
            <a:extLst>
              <a:ext uri="{FF2B5EF4-FFF2-40B4-BE49-F238E27FC236}">
                <a16:creationId xmlns:a16="http://schemas.microsoft.com/office/drawing/2014/main" id="{8AAD290F-F667-DF49-89B5-B66522BD614F}"/>
              </a:ext>
            </a:extLst>
          </p:cNvPr>
          <p:cNvSpPr/>
          <p:nvPr/>
        </p:nvSpPr>
        <p:spPr>
          <a:xfrm>
            <a:off x="675859" y="2229932"/>
            <a:ext cx="3180523" cy="481869"/>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a:solidFill>
                  <a:schemeClr val="tx1"/>
                </a:solidFill>
              </a:rPr>
              <a:t>《</a:t>
            </a:r>
            <a:r>
              <a:rPr kumimoji="1" lang="zh-CN" altLang="en-US" sz="1600" dirty="0">
                <a:solidFill>
                  <a:schemeClr val="tx1"/>
                </a:solidFill>
              </a:rPr>
              <a:t>戏里戏外</a:t>
            </a:r>
            <a:r>
              <a:rPr kumimoji="1" lang="en-US" altLang="zh-CN" sz="1600" dirty="0">
                <a:solidFill>
                  <a:schemeClr val="tx1"/>
                </a:solidFill>
              </a:rPr>
              <a:t>》</a:t>
            </a:r>
            <a:r>
              <a:rPr kumimoji="1" lang="zh-CN" altLang="en-US" sz="1600" dirty="0">
                <a:solidFill>
                  <a:schemeClr val="tx1"/>
                </a:solidFill>
              </a:rPr>
              <a:t>精彩片段，</a:t>
            </a:r>
            <a:endParaRPr kumimoji="1" lang="en-US" altLang="zh-CN" sz="1600" dirty="0">
              <a:solidFill>
                <a:schemeClr val="tx1"/>
              </a:solidFill>
            </a:endParaRPr>
          </a:p>
          <a:p>
            <a:pPr algn="ctr"/>
            <a:r>
              <a:rPr kumimoji="1" lang="zh-CN" altLang="en-US" sz="1600" dirty="0">
                <a:solidFill>
                  <a:schemeClr val="tx1"/>
                </a:solidFill>
              </a:rPr>
              <a:t>快速了解剧情内容</a:t>
            </a:r>
          </a:p>
        </p:txBody>
      </p:sp>
      <p:sp>
        <p:nvSpPr>
          <p:cNvPr id="19" name="矩形 18">
            <a:extLst>
              <a:ext uri="{FF2B5EF4-FFF2-40B4-BE49-F238E27FC236}">
                <a16:creationId xmlns:a16="http://schemas.microsoft.com/office/drawing/2014/main" id="{539CA6A4-73B5-7B45-AD5C-20B875D9EB56}"/>
              </a:ext>
            </a:extLst>
          </p:cNvPr>
          <p:cNvSpPr/>
          <p:nvPr/>
        </p:nvSpPr>
        <p:spPr>
          <a:xfrm>
            <a:off x="4667417" y="2229932"/>
            <a:ext cx="3681454" cy="481869"/>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kumimoji="1" lang="en-US" altLang="zh-CN" sz="1600" dirty="0">
                <a:solidFill>
                  <a:schemeClr val="tx1"/>
                </a:solidFill>
              </a:rPr>
              <a:t>{"</a:t>
            </a:r>
            <a:r>
              <a:rPr kumimoji="1" lang="zh-CN" altLang="en-US" sz="1600" dirty="0">
                <a:solidFill>
                  <a:schemeClr val="tx1"/>
                </a:solidFill>
              </a:rPr>
              <a:t>戏里戏外</a:t>
            </a:r>
            <a:r>
              <a:rPr kumimoji="1" lang="en-US" altLang="zh-CN" sz="1600" dirty="0">
                <a:solidFill>
                  <a:schemeClr val="tx1"/>
                </a:solidFill>
              </a:rPr>
              <a:t>": 0.999}</a:t>
            </a:r>
          </a:p>
        </p:txBody>
      </p:sp>
      <p:cxnSp>
        <p:nvCxnSpPr>
          <p:cNvPr id="20" name="直线箭头连接符 19">
            <a:extLst>
              <a:ext uri="{FF2B5EF4-FFF2-40B4-BE49-F238E27FC236}">
                <a16:creationId xmlns:a16="http://schemas.microsoft.com/office/drawing/2014/main" id="{FC7D9358-795E-3E48-9F78-DD6C23008932}"/>
              </a:ext>
            </a:extLst>
          </p:cNvPr>
          <p:cNvCxnSpPr>
            <a:stCxn id="18" idx="3"/>
            <a:endCxn id="19" idx="1"/>
          </p:cNvCxnSpPr>
          <p:nvPr/>
        </p:nvCxnSpPr>
        <p:spPr>
          <a:xfrm>
            <a:off x="3856382" y="2470867"/>
            <a:ext cx="81103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矩形 15">
            <a:extLst>
              <a:ext uri="{FF2B5EF4-FFF2-40B4-BE49-F238E27FC236}">
                <a16:creationId xmlns:a16="http://schemas.microsoft.com/office/drawing/2014/main" id="{33C8BB50-1308-DB48-87C6-C5463324C8E2}"/>
              </a:ext>
            </a:extLst>
          </p:cNvPr>
          <p:cNvSpPr/>
          <p:nvPr/>
        </p:nvSpPr>
        <p:spPr>
          <a:xfrm>
            <a:off x="926327" y="388850"/>
            <a:ext cx="4572000" cy="646331"/>
          </a:xfrm>
          <a:prstGeom prst="rect">
            <a:avLst/>
          </a:prstGeom>
        </p:spPr>
        <p:txBody>
          <a:bodyPr>
            <a:spAutoFit/>
          </a:bodyPr>
          <a:lstStyle/>
          <a:p>
            <a:r>
              <a:rPr lang="zh-CN" altLang="en-US" dirty="0"/>
              <a:t>	</a:t>
            </a:r>
          </a:p>
          <a:p>
            <a:r>
              <a:rPr lang="zh-CN" altLang="en-US" dirty="0"/>
              <a:t>	</a:t>
            </a:r>
          </a:p>
        </p:txBody>
      </p:sp>
      <p:sp>
        <p:nvSpPr>
          <p:cNvPr id="24" name="矩形 23">
            <a:extLst>
              <a:ext uri="{FF2B5EF4-FFF2-40B4-BE49-F238E27FC236}">
                <a16:creationId xmlns:a16="http://schemas.microsoft.com/office/drawing/2014/main" id="{74349B22-557D-364F-8F41-0629D77D47DB}"/>
              </a:ext>
            </a:extLst>
          </p:cNvPr>
          <p:cNvSpPr/>
          <p:nvPr/>
        </p:nvSpPr>
        <p:spPr>
          <a:xfrm>
            <a:off x="675859" y="4019988"/>
            <a:ext cx="3180523" cy="615622"/>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rPr>
              <a:t>在古代,“避讳”的风俗有不少,</a:t>
            </a:r>
            <a:endParaRPr lang="en-US" altLang="zh-CN" sz="1600" dirty="0">
              <a:solidFill>
                <a:schemeClr val="tx1"/>
              </a:solidFill>
            </a:endParaRPr>
          </a:p>
          <a:p>
            <a:pPr algn="ctr"/>
            <a:r>
              <a:rPr lang="zh-CN" altLang="en-US" sz="1600" dirty="0">
                <a:solidFill>
                  <a:schemeClr val="tx1"/>
                </a:solidFill>
              </a:rPr>
              <a:t>那么唐朝百姓要遵守哪些避讳呢?</a:t>
            </a:r>
            <a:endParaRPr kumimoji="1" lang="zh-CN" altLang="en-US" sz="1600" dirty="0">
              <a:solidFill>
                <a:schemeClr val="tx1"/>
              </a:solidFill>
            </a:endParaRPr>
          </a:p>
        </p:txBody>
      </p:sp>
      <p:sp>
        <p:nvSpPr>
          <p:cNvPr id="25" name="矩形 24">
            <a:extLst>
              <a:ext uri="{FF2B5EF4-FFF2-40B4-BE49-F238E27FC236}">
                <a16:creationId xmlns:a16="http://schemas.microsoft.com/office/drawing/2014/main" id="{16484299-97FF-FD49-B41C-7C1AE5ACC997}"/>
              </a:ext>
            </a:extLst>
          </p:cNvPr>
          <p:cNvSpPr/>
          <p:nvPr/>
        </p:nvSpPr>
        <p:spPr>
          <a:xfrm>
            <a:off x="4667417" y="3921723"/>
            <a:ext cx="3681454" cy="812151"/>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zh-CN" altLang="en-US" sz="1600" dirty="0">
                <a:solidFill>
                  <a:schemeClr val="tx1"/>
                </a:solidFill>
              </a:rPr>
              <a:t>{"避讳": 0.999, "风俗": 0.999, </a:t>
            </a:r>
            <a:endParaRPr lang="en-US" altLang="zh-CN" sz="1600" dirty="0">
              <a:solidFill>
                <a:schemeClr val="tx1"/>
              </a:solidFill>
            </a:endParaRPr>
          </a:p>
          <a:p>
            <a:pPr algn="ctr">
              <a:lnSpc>
                <a:spcPct val="150000"/>
              </a:lnSpc>
            </a:pPr>
            <a:r>
              <a:rPr lang="zh-CN" altLang="en-US" sz="1600" dirty="0">
                <a:solidFill>
                  <a:schemeClr val="tx1"/>
                </a:solidFill>
              </a:rPr>
              <a:t>"唐朝百姓": 0.999}</a:t>
            </a:r>
            <a:endParaRPr kumimoji="1" lang="en-US" altLang="zh-CN" sz="1600" dirty="0">
              <a:solidFill>
                <a:schemeClr val="tx1"/>
              </a:solidFill>
            </a:endParaRPr>
          </a:p>
        </p:txBody>
      </p:sp>
      <p:cxnSp>
        <p:nvCxnSpPr>
          <p:cNvPr id="26" name="直线箭头连接符 25">
            <a:extLst>
              <a:ext uri="{FF2B5EF4-FFF2-40B4-BE49-F238E27FC236}">
                <a16:creationId xmlns:a16="http://schemas.microsoft.com/office/drawing/2014/main" id="{1EB5D4B6-B080-6B40-8B79-FB53F878FFF7}"/>
              </a:ext>
            </a:extLst>
          </p:cNvPr>
          <p:cNvCxnSpPr>
            <a:cxnSpLocks/>
            <a:stCxn id="24" idx="3"/>
            <a:endCxn id="25" idx="1"/>
          </p:cNvCxnSpPr>
          <p:nvPr/>
        </p:nvCxnSpPr>
        <p:spPr>
          <a:xfrm>
            <a:off x="3856382" y="4327799"/>
            <a:ext cx="81103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矩形 26">
            <a:extLst>
              <a:ext uri="{FF2B5EF4-FFF2-40B4-BE49-F238E27FC236}">
                <a16:creationId xmlns:a16="http://schemas.microsoft.com/office/drawing/2014/main" id="{0085EA4A-99F2-4048-BD11-2C9577FC8A70}"/>
              </a:ext>
            </a:extLst>
          </p:cNvPr>
          <p:cNvSpPr/>
          <p:nvPr/>
        </p:nvSpPr>
        <p:spPr>
          <a:xfrm>
            <a:off x="675859" y="3124960"/>
            <a:ext cx="3180523" cy="481869"/>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rPr>
              <a:t>笑掉大牙!古代那些奇葩的</a:t>
            </a:r>
            <a:endParaRPr lang="en-US" altLang="zh-CN" sz="1600" dirty="0">
              <a:solidFill>
                <a:schemeClr val="tx1"/>
              </a:solidFill>
            </a:endParaRPr>
          </a:p>
          <a:p>
            <a:pPr algn="ctr"/>
            <a:r>
              <a:rPr lang="zh-CN" altLang="en-US" sz="1600" dirty="0">
                <a:solidFill>
                  <a:schemeClr val="tx1"/>
                </a:solidFill>
              </a:rPr>
              <a:t>“避讳”规定</a:t>
            </a:r>
            <a:endParaRPr kumimoji="1" lang="zh-CN" altLang="en-US" sz="1600" dirty="0">
              <a:solidFill>
                <a:schemeClr val="tx1"/>
              </a:solidFill>
            </a:endParaRPr>
          </a:p>
        </p:txBody>
      </p:sp>
      <p:sp>
        <p:nvSpPr>
          <p:cNvPr id="28" name="矩形 27">
            <a:extLst>
              <a:ext uri="{FF2B5EF4-FFF2-40B4-BE49-F238E27FC236}">
                <a16:creationId xmlns:a16="http://schemas.microsoft.com/office/drawing/2014/main" id="{D7A79120-AA26-6D45-BBB9-43A51F88813A}"/>
              </a:ext>
            </a:extLst>
          </p:cNvPr>
          <p:cNvSpPr/>
          <p:nvPr/>
        </p:nvSpPr>
        <p:spPr>
          <a:xfrm>
            <a:off x="4667416" y="3124960"/>
            <a:ext cx="3880235" cy="481869"/>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zh-CN" altLang="en-US" sz="1600" dirty="0">
                <a:solidFill>
                  <a:schemeClr val="tx1"/>
                </a:solidFill>
              </a:rPr>
              <a:t>{"古代": 0.989, "避讳": 0.999, "规定": 0.998}</a:t>
            </a:r>
            <a:endParaRPr kumimoji="1" lang="en-US" altLang="zh-CN" sz="1600" dirty="0">
              <a:solidFill>
                <a:schemeClr val="tx1"/>
              </a:solidFill>
            </a:endParaRPr>
          </a:p>
        </p:txBody>
      </p:sp>
      <p:cxnSp>
        <p:nvCxnSpPr>
          <p:cNvPr id="29" name="直线箭头连接符 28">
            <a:extLst>
              <a:ext uri="{FF2B5EF4-FFF2-40B4-BE49-F238E27FC236}">
                <a16:creationId xmlns:a16="http://schemas.microsoft.com/office/drawing/2014/main" id="{3DC7FFB2-BECC-AC43-ABCD-ECF6B794A1E4}"/>
              </a:ext>
            </a:extLst>
          </p:cNvPr>
          <p:cNvCxnSpPr>
            <a:cxnSpLocks/>
            <a:stCxn id="27" idx="3"/>
            <a:endCxn id="28" idx="1"/>
          </p:cNvCxnSpPr>
          <p:nvPr/>
        </p:nvCxnSpPr>
        <p:spPr>
          <a:xfrm>
            <a:off x="3856382" y="3365895"/>
            <a:ext cx="81103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5847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A825483-A630-6145-81FA-F4B993A905B9}"/>
              </a:ext>
            </a:extLst>
          </p:cNvPr>
          <p:cNvSpPr/>
          <p:nvPr/>
        </p:nvSpPr>
        <p:spPr>
          <a:xfrm>
            <a:off x="0" y="0"/>
            <a:ext cx="9144000" cy="51435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 name="文本框 1"/>
          <p:cNvSpPr txBox="1"/>
          <p:nvPr/>
        </p:nvSpPr>
        <p:spPr>
          <a:xfrm>
            <a:off x="1573425" y="332357"/>
            <a:ext cx="1175657" cy="4859022"/>
          </a:xfrm>
          <a:prstGeom prst="rect">
            <a:avLst/>
          </a:prstGeom>
          <a:noFill/>
        </p:spPr>
        <p:txBody>
          <a:bodyPr wrap="square" rtlCol="0">
            <a:spAutoFit/>
          </a:bodyPr>
          <a:lstStyle/>
          <a:p>
            <a:r>
              <a:rPr lang="en-US" altLang="zh-CN" sz="30975" dirty="0">
                <a:solidFill>
                  <a:schemeClr val="tx1">
                    <a:lumMod val="65000"/>
                    <a:lumOff val="35000"/>
                  </a:schemeClr>
                </a:solidFill>
              </a:rPr>
              <a:t>2</a:t>
            </a:r>
            <a:endParaRPr lang="zh-CN" altLang="en-US" sz="30975" dirty="0">
              <a:solidFill>
                <a:schemeClr val="tx1">
                  <a:lumMod val="65000"/>
                  <a:lumOff val="35000"/>
                </a:schemeClr>
              </a:solidFill>
            </a:endParaRPr>
          </a:p>
        </p:txBody>
      </p:sp>
      <p:sp>
        <p:nvSpPr>
          <p:cNvPr id="30" name="矩形 29"/>
          <p:cNvSpPr/>
          <p:nvPr/>
        </p:nvSpPr>
        <p:spPr>
          <a:xfrm>
            <a:off x="-67201" y="-47879"/>
            <a:ext cx="933555" cy="949570"/>
          </a:xfrm>
          <a:custGeom>
            <a:avLst/>
            <a:gdLst>
              <a:gd name="connsiteX0" fmla="*/ 0 w 1877786"/>
              <a:gd name="connsiteY0" fmla="*/ 0 h 1828800"/>
              <a:gd name="connsiteX1" fmla="*/ 1877786 w 1877786"/>
              <a:gd name="connsiteY1" fmla="*/ 0 h 1828800"/>
              <a:gd name="connsiteX2" fmla="*/ 1877786 w 1877786"/>
              <a:gd name="connsiteY2" fmla="*/ 1828800 h 1828800"/>
              <a:gd name="connsiteX3" fmla="*/ 0 w 1877786"/>
              <a:gd name="connsiteY3" fmla="*/ 1828800 h 1828800"/>
              <a:gd name="connsiteX4" fmla="*/ 0 w 1877786"/>
              <a:gd name="connsiteY4" fmla="*/ 0 h 1828800"/>
              <a:gd name="connsiteX0" fmla="*/ 0 w 1877786"/>
              <a:gd name="connsiteY0" fmla="*/ 1828800 h 1828800"/>
              <a:gd name="connsiteX1" fmla="*/ 1877786 w 1877786"/>
              <a:gd name="connsiteY1" fmla="*/ 0 h 1828800"/>
              <a:gd name="connsiteX2" fmla="*/ 1877786 w 1877786"/>
              <a:gd name="connsiteY2" fmla="*/ 1828800 h 1828800"/>
              <a:gd name="connsiteX3" fmla="*/ 0 w 1877786"/>
              <a:gd name="connsiteY3" fmla="*/ 1828800 h 1828800"/>
              <a:gd name="connsiteX0" fmla="*/ 1877786 w 1969226"/>
              <a:gd name="connsiteY0" fmla="*/ 0 h 1828800"/>
              <a:gd name="connsiteX1" fmla="*/ 1877786 w 1969226"/>
              <a:gd name="connsiteY1" fmla="*/ 1828800 h 1828800"/>
              <a:gd name="connsiteX2" fmla="*/ 0 w 1969226"/>
              <a:gd name="connsiteY2" fmla="*/ 1828800 h 1828800"/>
              <a:gd name="connsiteX3" fmla="*/ 1969226 w 1969226"/>
              <a:gd name="connsiteY3" fmla="*/ 91440 h 1828800"/>
              <a:gd name="connsiteX0" fmla="*/ 1877786 w 1877786"/>
              <a:gd name="connsiteY0" fmla="*/ 0 h 1828800"/>
              <a:gd name="connsiteX1" fmla="*/ 1877786 w 1877786"/>
              <a:gd name="connsiteY1" fmla="*/ 1828800 h 1828800"/>
              <a:gd name="connsiteX2" fmla="*/ 0 w 1877786"/>
              <a:gd name="connsiteY2" fmla="*/ 1828800 h 1828800"/>
              <a:gd name="connsiteX0" fmla="*/ 1863719 w 1877786"/>
              <a:gd name="connsiteY0" fmla="*/ 0 h 1266093"/>
              <a:gd name="connsiteX1" fmla="*/ 1877786 w 1877786"/>
              <a:gd name="connsiteY1" fmla="*/ 1266093 h 1266093"/>
              <a:gd name="connsiteX2" fmla="*/ 0 w 1877786"/>
              <a:gd name="connsiteY2" fmla="*/ 1266093 h 1266093"/>
              <a:gd name="connsiteX0" fmla="*/ 1230673 w 1244740"/>
              <a:gd name="connsiteY0" fmla="*/ 0 h 1266093"/>
              <a:gd name="connsiteX1" fmla="*/ 1244740 w 1244740"/>
              <a:gd name="connsiteY1" fmla="*/ 1266093 h 1266093"/>
              <a:gd name="connsiteX2" fmla="*/ 0 w 1244740"/>
              <a:gd name="connsiteY2" fmla="*/ 1266093 h 1266093"/>
            </a:gdLst>
            <a:ahLst/>
            <a:cxnLst>
              <a:cxn ang="0">
                <a:pos x="connsiteX0" y="connsiteY0"/>
              </a:cxn>
              <a:cxn ang="0">
                <a:pos x="connsiteX1" y="connsiteY1"/>
              </a:cxn>
              <a:cxn ang="0">
                <a:pos x="connsiteX2" y="connsiteY2"/>
              </a:cxn>
            </a:cxnLst>
            <a:rect l="l" t="t" r="r" b="b"/>
            <a:pathLst>
              <a:path w="1244740" h="1266093">
                <a:moveTo>
                  <a:pt x="1230673" y="0"/>
                </a:moveTo>
                <a:lnTo>
                  <a:pt x="1244740" y="1266093"/>
                </a:lnTo>
                <a:lnTo>
                  <a:pt x="0" y="1266093"/>
                </a:lnTo>
              </a:path>
            </a:pathLst>
          </a:cu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1" name="矩形 30"/>
          <p:cNvSpPr/>
          <p:nvPr/>
        </p:nvSpPr>
        <p:spPr>
          <a:xfrm rot="1515423">
            <a:off x="532525" y="355442"/>
            <a:ext cx="689180" cy="671202"/>
          </a:xfrm>
          <a:prstGeom prst="rect">
            <a:avLst/>
          </a:pr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2" name="矩形 31"/>
          <p:cNvSpPr/>
          <p:nvPr/>
        </p:nvSpPr>
        <p:spPr>
          <a:xfrm rot="2208793">
            <a:off x="827826" y="942401"/>
            <a:ext cx="551304" cy="536922"/>
          </a:xfrm>
          <a:prstGeom prst="rect">
            <a:avLst/>
          </a:pr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3" name="矩形 32"/>
          <p:cNvSpPr/>
          <p:nvPr/>
        </p:nvSpPr>
        <p:spPr>
          <a:xfrm rot="3854316">
            <a:off x="833088" y="1467304"/>
            <a:ext cx="402792" cy="392285"/>
          </a:xfrm>
          <a:prstGeom prst="rect">
            <a:avLst/>
          </a:pr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1" name="矩形 10"/>
          <p:cNvSpPr/>
          <p:nvPr/>
        </p:nvSpPr>
        <p:spPr>
          <a:xfrm rot="13478624">
            <a:off x="7421130" y="4451254"/>
            <a:ext cx="1408340" cy="1371600"/>
          </a:xfrm>
          <a:custGeom>
            <a:avLst/>
            <a:gdLst>
              <a:gd name="connsiteX0" fmla="*/ 0 w 1877786"/>
              <a:gd name="connsiteY0" fmla="*/ 0 h 1828800"/>
              <a:gd name="connsiteX1" fmla="*/ 1877786 w 1877786"/>
              <a:gd name="connsiteY1" fmla="*/ 0 h 1828800"/>
              <a:gd name="connsiteX2" fmla="*/ 1877786 w 1877786"/>
              <a:gd name="connsiteY2" fmla="*/ 1828800 h 1828800"/>
              <a:gd name="connsiteX3" fmla="*/ 0 w 1877786"/>
              <a:gd name="connsiteY3" fmla="*/ 1828800 h 1828800"/>
              <a:gd name="connsiteX4" fmla="*/ 0 w 1877786"/>
              <a:gd name="connsiteY4" fmla="*/ 0 h 1828800"/>
              <a:gd name="connsiteX0" fmla="*/ 0 w 1877786"/>
              <a:gd name="connsiteY0" fmla="*/ 1828800 h 1828800"/>
              <a:gd name="connsiteX1" fmla="*/ 1877786 w 1877786"/>
              <a:gd name="connsiteY1" fmla="*/ 0 h 1828800"/>
              <a:gd name="connsiteX2" fmla="*/ 1877786 w 1877786"/>
              <a:gd name="connsiteY2" fmla="*/ 1828800 h 1828800"/>
              <a:gd name="connsiteX3" fmla="*/ 0 w 1877786"/>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1877786" h="1828800">
                <a:moveTo>
                  <a:pt x="0" y="1828800"/>
                </a:moveTo>
                <a:lnTo>
                  <a:pt x="1877786" y="0"/>
                </a:lnTo>
                <a:lnTo>
                  <a:pt x="1877786" y="1828800"/>
                </a:lnTo>
                <a:lnTo>
                  <a:pt x="0" y="1828800"/>
                </a:lnTo>
                <a:close/>
              </a:path>
            </a:pathLst>
          </a:custGeom>
          <a:noFill/>
          <a:ln w="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pic>
        <p:nvPicPr>
          <p:cNvPr id="16" name="图片 15">
            <a:extLst>
              <a:ext uri="{FF2B5EF4-FFF2-40B4-BE49-F238E27FC236}">
                <a16:creationId xmlns:a16="http://schemas.microsoft.com/office/drawing/2014/main" id="{977C6437-B164-BE4B-A963-7B679DB68034}"/>
              </a:ext>
            </a:extLst>
          </p:cNvPr>
          <p:cNvPicPr>
            <a:picLocks noChangeAspect="1"/>
          </p:cNvPicPr>
          <p:nvPr/>
        </p:nvPicPr>
        <p:blipFill>
          <a:blip r:embed="rId2"/>
          <a:stretch>
            <a:fillRect/>
          </a:stretch>
        </p:blipFill>
        <p:spPr>
          <a:xfrm>
            <a:off x="8031927" y="221221"/>
            <a:ext cx="871928" cy="271266"/>
          </a:xfrm>
          <a:prstGeom prst="rect">
            <a:avLst/>
          </a:prstGeom>
        </p:spPr>
      </p:pic>
      <p:sp>
        <p:nvSpPr>
          <p:cNvPr id="17" name="文本框 16">
            <a:extLst>
              <a:ext uri="{FF2B5EF4-FFF2-40B4-BE49-F238E27FC236}">
                <a16:creationId xmlns:a16="http://schemas.microsoft.com/office/drawing/2014/main" id="{82E2431F-D72D-1F41-A984-50F5A6767053}"/>
              </a:ext>
            </a:extLst>
          </p:cNvPr>
          <p:cNvSpPr txBox="1"/>
          <p:nvPr/>
        </p:nvSpPr>
        <p:spPr>
          <a:xfrm>
            <a:off x="3864078" y="2340077"/>
            <a:ext cx="4577661" cy="539778"/>
          </a:xfrm>
          <a:prstGeom prst="rect">
            <a:avLst/>
          </a:prstGeom>
          <a:noFill/>
        </p:spPr>
        <p:txBody>
          <a:bodyPr wrap="square" rtlCol="0">
            <a:spAutoFit/>
          </a:bodyPr>
          <a:lstStyle/>
          <a:p>
            <a:pPr algn="ctr"/>
            <a:r>
              <a:rPr lang="zh-CN" altLang="en-US" sz="2800" b="1" dirty="0">
                <a:latin typeface="Kaiti SC" panose="02010600040101010101" pitchFamily="2" charset="-122"/>
                <a:ea typeface="Kaiti SC" panose="02010600040101010101" pitchFamily="2" charset="-122"/>
              </a:rPr>
              <a:t>命名实体识别基础</a:t>
            </a:r>
            <a:endParaRPr lang="en-US" altLang="zh-CN" sz="2800" b="1"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26770995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accel="50000" decel="50000" fill="hold" grpId="0" nodeType="withEffect">
                                      <p:stCondLst>
                                        <p:cond delay="0"/>
                                      </p:stCondLst>
                                      <p:childTnLst>
                                        <p:animMotion origin="layout" path="M 1.11022E-16 4.44444E-6 L -0.01432 0.00138 " pathEditMode="relative" rAng="0" ptsTypes="AA">
                                          <p:cBhvr>
                                            <p:cTn id="9" dur="3000" fill="hold"/>
                                            <p:tgtEl>
                                              <p:spTgt spid="2"/>
                                            </p:tgtEl>
                                            <p:attrNameLst>
                                              <p:attrName>ppt_x</p:attrName>
                                              <p:attrName>ppt_y</p:attrName>
                                            </p:attrNameLst>
                                          </p:cBhvr>
                                          <p:rCtr x="-71600" y="690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14:presetBounceEnd="44000">
                                      <p:stCondLst>
                                        <p:cond delay="200"/>
                                      </p:stCondLst>
                                      <p:childTnLst>
                                        <p:set>
                                          <p:cBhvr>
                                            <p:cTn id="15" dur="1" fill="hold">
                                              <p:stCondLst>
                                                <p:cond delay="0"/>
                                              </p:stCondLst>
                                            </p:cTn>
                                            <p:tgtEl>
                                              <p:spTgt spid="30"/>
                                            </p:tgtEl>
                                            <p:attrNameLst>
                                              <p:attrName>style.visibility</p:attrName>
                                            </p:attrNameLst>
                                          </p:cBhvr>
                                          <p:to>
                                            <p:strVal val="visible"/>
                                          </p:to>
                                        </p:set>
                                        <p:anim calcmode="lin" valueType="num" p14:bounceEnd="44000">
                                          <p:cBhvr additive="base">
                                            <p:cTn id="16" dur="500" fill="hold"/>
                                            <p:tgtEl>
                                              <p:spTgt spid="30"/>
                                            </p:tgtEl>
                                            <p:attrNameLst>
                                              <p:attrName>ppt_x</p:attrName>
                                            </p:attrNameLst>
                                          </p:cBhvr>
                                          <p:tavLst>
                                            <p:tav tm="0">
                                              <p:val>
                                                <p:strVal val="0-#ppt_w/2"/>
                                              </p:val>
                                            </p:tav>
                                            <p:tav tm="100000">
                                              <p:val>
                                                <p:strVal val="#ppt_x"/>
                                              </p:val>
                                            </p:tav>
                                          </p:tavLst>
                                        </p:anim>
                                        <p:anim calcmode="lin" valueType="num" p14:bounceEnd="44000">
                                          <p:cBhvr additive="base">
                                            <p:cTn id="17" dur="500" fill="hold"/>
                                            <p:tgtEl>
                                              <p:spTgt spid="30"/>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50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250"/>
                                            <p:tgtEl>
                                              <p:spTgt spid="31"/>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250"/>
                                            <p:tgtEl>
                                              <p:spTgt spid="32"/>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250"/>
                                            <p:tgtEl>
                                              <p:spTgt spid="33"/>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arn(outVertical)">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0" grpId="0" animBg="1"/>
          <p:bldP spid="31" grpId="0" animBg="1"/>
          <p:bldP spid="32" grpId="0" animBg="1"/>
          <p:bldP spid="33" grpId="0" animBg="1"/>
          <p:bldP spid="11" grpId="0" animBg="1"/>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accel="50000" decel="50000" fill="hold" grpId="0" nodeType="withEffect">
                                      <p:stCondLst>
                                        <p:cond delay="0"/>
                                      </p:stCondLst>
                                      <p:childTnLst>
                                        <p:animMotion origin="layout" path="M 1.11022E-16 4.44444E-6 L -0.01432 0.00138 " pathEditMode="relative" rAng="0" ptsTypes="AA">
                                          <p:cBhvr>
                                            <p:cTn id="9" dur="3000" fill="hold"/>
                                            <p:tgtEl>
                                              <p:spTgt spid="2"/>
                                            </p:tgtEl>
                                            <p:attrNameLst>
                                              <p:attrName>ppt_x</p:attrName>
                                              <p:attrName>ppt_y</p:attrName>
                                            </p:attrNameLst>
                                          </p:cBhvr>
                                          <p:rCtr x="-71600" y="690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20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50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250"/>
                                            <p:tgtEl>
                                              <p:spTgt spid="31"/>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250"/>
                                            <p:tgtEl>
                                              <p:spTgt spid="32"/>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250"/>
                                            <p:tgtEl>
                                              <p:spTgt spid="33"/>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arn(outVertical)">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0" grpId="0" animBg="1"/>
          <p:bldP spid="31" grpId="0" animBg="1"/>
          <p:bldP spid="32" grpId="0" animBg="1"/>
          <p:bldP spid="33" grpId="0" animBg="1"/>
          <p:bldP spid="11" grpId="0" animBg="1"/>
          <p:bldP spid="17" grpId="0"/>
        </p:bldLst>
      </p:timing>
    </mc:Fallback>
  </mc:AlternateContent>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6682</TotalTime>
  <Words>1655</Words>
  <Application>Microsoft Macintosh PowerPoint</Application>
  <PresentationFormat>全屏显示(16:9)</PresentationFormat>
  <Paragraphs>494</Paragraphs>
  <Slides>43</Slides>
  <Notes>19</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43</vt:i4>
      </vt:variant>
    </vt:vector>
  </HeadingPairs>
  <TitlesOfParts>
    <vt:vector size="51" baseType="lpstr">
      <vt:lpstr>宋体</vt:lpstr>
      <vt:lpstr>微软雅黑</vt:lpstr>
      <vt:lpstr>Kaiti SC</vt:lpstr>
      <vt:lpstr>Open Sans</vt:lpstr>
      <vt:lpstr>Arial</vt:lpstr>
      <vt:lpstr>Calibri</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pinbai</dc:creator>
  <cp:lastModifiedBy>Microsoft Office User</cp:lastModifiedBy>
  <cp:revision>592</cp:revision>
  <cp:lastPrinted>2021-02-25T03:03:07Z</cp:lastPrinted>
  <dcterms:created xsi:type="dcterms:W3CDTF">2021-02-25T03:03:07Z</dcterms:created>
  <dcterms:modified xsi:type="dcterms:W3CDTF">2021-05-19T10:49:22Z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2052-3.0.0.4824</vt:lpwstr>
  </property>
  <property fmtid="{D5CDD505-2E9C-101B-9397-08002B2CF9AE}" pid="3" name="4eed1396-652e-48af-a096-58850838b021-3">
    <vt:lpwstr>38d97da0779d30cabe8ec04a8066e2af</vt:lpwstr>
  </property>
</Properties>
</file>